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8" r:id="rId6"/>
    <p:sldId id="260" r:id="rId7"/>
    <p:sldId id="262" r:id="rId8"/>
    <p:sldId id="272" r:id="rId9"/>
    <p:sldId id="263" r:id="rId10"/>
    <p:sldId id="270" r:id="rId11"/>
    <p:sldId id="265" r:id="rId12"/>
    <p:sldId id="267" r:id="rId13"/>
    <p:sldId id="266" r:id="rId14"/>
    <p:sldId id="264" r:id="rId15"/>
    <p:sldId id="278" r:id="rId16"/>
    <p:sldId id="269" r:id="rId17"/>
    <p:sldId id="274" r:id="rId18"/>
    <p:sldId id="271" r:id="rId19"/>
    <p:sldId id="277" r:id="rId20"/>
    <p:sldId id="273" r:id="rId21"/>
    <p:sldId id="276" r:id="rId22"/>
  </p:sldIdLst>
  <p:sldSz cx="9144000" cy="6858000" type="screen4x3"/>
  <p:notesSz cx="6888163" cy="100203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0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B929ACE0-BB58-45AC-8C1B-5F6836A65EC9}" type="datetimeFigureOut">
              <a:rPr lang="nl-NL" smtClean="0"/>
              <a:t>15-4-2012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393EE154-C3FE-4F70-AF1D-61EE0541CA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5880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EE154-C3FE-4F70-AF1D-61EE0541CA0F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2888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Afgeronde rechthoe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DD043-F63D-445B-BACE-DACFEF84FAE5}" type="datetime1">
              <a:rPr lang="nl-NL" smtClean="0"/>
              <a:t>15-4-2012</a:t>
            </a:fld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3FFD6B4-4BD3-4DDF-86C4-AF990CADA93E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B699F-668E-4A59-B1C9-9012B60C1522}" type="datetime1">
              <a:rPr lang="nl-NL" smtClean="0"/>
              <a:t>15-4-2012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2F3E-B741-4889-8B7D-2C3E80886C1C}" type="datetime1">
              <a:rPr lang="nl-NL" smtClean="0"/>
              <a:t>15-4-2012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73ED2-0051-497D-9CA4-DAC4066421DF}" type="datetime1">
              <a:rPr lang="nl-NL" smtClean="0"/>
              <a:t>15-4-2012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Afgeronde rechthoe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5A30C-A560-4510-AA44-034B20ABFBE5}" type="datetime1">
              <a:rPr lang="nl-NL" smtClean="0"/>
              <a:t>15-4-2012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nl-NL"/>
          </a:p>
        </p:txBody>
      </p:sp>
      <p:sp>
        <p:nvSpPr>
          <p:cNvPr id="7" name="Rechthoe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3FFD6B4-4BD3-4DDF-86C4-AF990CADA93E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8DF85-3AC4-4D48-BC45-42400C5061B6}" type="datetime1">
              <a:rPr lang="nl-NL" smtClean="0"/>
              <a:t>15-4-2012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01FF3-DD12-43B4-B911-8E02D0D09B6C}" type="datetime1">
              <a:rPr lang="nl-NL" smtClean="0"/>
              <a:t>15-4-2012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3" name="Tijdelijke aanduiding voor inhoud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76417-09EC-4E53-8A81-8FBB9057EF82}" type="datetime1">
              <a:rPr lang="nl-NL" smtClean="0"/>
              <a:t>15-4-2012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1917-0FE0-45AD-9D81-7ED4B3501DB4}" type="datetime1">
              <a:rPr lang="nl-NL" smtClean="0"/>
              <a:t>15-4-2012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Afgeronde rechthoe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53DE-2F5F-4ABF-9B99-C8EB59720B5D}" type="datetime1">
              <a:rPr lang="nl-NL" smtClean="0"/>
              <a:t>15-4-2012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F07D5-95C8-4A7E-AFB4-B9A786431F46}" type="datetime1">
              <a:rPr lang="nl-NL" smtClean="0"/>
              <a:t>15-4-2012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3FFD6B4-4BD3-4DDF-86C4-AF990CADA93E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Rechthoe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hoe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Afgeronde rechthoe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3252C27-1D23-4666-8B83-90BEC616F582}" type="datetime1">
              <a:rPr lang="nl-NL" smtClean="0"/>
              <a:t>15-4-2012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3FFD6B4-4BD3-4DDF-86C4-AF990CADA93E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provincie.zeeland.nl/milieu_natuur/lvdo/projecten/transities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eweconomics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d-commission.org.uk/pages/the-future-is-local.htm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John Huige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1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The </a:t>
            </a:r>
            <a:r>
              <a:rPr lang="nl-NL" dirty="0" err="1" smtClean="0"/>
              <a:t>Future</a:t>
            </a:r>
            <a:r>
              <a:rPr lang="nl-NL" dirty="0" smtClean="0"/>
              <a:t> is </a:t>
            </a:r>
            <a:r>
              <a:rPr lang="nl-NL" dirty="0" err="1" smtClean="0"/>
              <a:t>local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err="1" smtClean="0"/>
              <a:t>Title</a:t>
            </a:r>
            <a:r>
              <a:rPr lang="nl-NL" dirty="0" smtClean="0"/>
              <a:t> </a:t>
            </a:r>
            <a:r>
              <a:rPr lang="nl-NL" dirty="0" err="1" smtClean="0"/>
              <a:t>from</a:t>
            </a:r>
            <a:r>
              <a:rPr lang="nl-NL" dirty="0" smtClean="0"/>
              <a:t> SDC, UK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1278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cs typeface="Arial" pitchFamily="34" charset="0"/>
              </a:rPr>
              <a:t>Economic &amp; financial impact II</a:t>
            </a:r>
            <a:endParaRPr lang="en-GB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10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Shorter </a:t>
            </a:r>
            <a:r>
              <a:rPr lang="en-GB" dirty="0" smtClean="0"/>
              <a:t>supply chains</a:t>
            </a:r>
          </a:p>
          <a:p>
            <a:r>
              <a:rPr lang="en-GB" dirty="0" smtClean="0"/>
              <a:t>Combining &amp; closing of supply chains</a:t>
            </a:r>
          </a:p>
          <a:p>
            <a:r>
              <a:rPr lang="en-GB" dirty="0" smtClean="0"/>
              <a:t>Organize local food production &amp; distribution</a:t>
            </a:r>
          </a:p>
          <a:p>
            <a:r>
              <a:rPr lang="en-GB" dirty="0" smtClean="0"/>
              <a:t>Improve </a:t>
            </a:r>
            <a:r>
              <a:rPr lang="en-GB" dirty="0" smtClean="0"/>
              <a:t>transparency</a:t>
            </a:r>
          </a:p>
          <a:p>
            <a:r>
              <a:rPr lang="en-GB" dirty="0" smtClean="0"/>
              <a:t>Enlarge social support (slide 12)</a:t>
            </a:r>
            <a:endParaRPr lang="en-GB" dirty="0" smtClean="0"/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GB" dirty="0"/>
              <a:t>Reclaim the commons 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4969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cs typeface="Arial" pitchFamily="34" charset="0"/>
              </a:rPr>
              <a:t>Economic &amp; financial </a:t>
            </a:r>
            <a:r>
              <a:rPr lang="en-US" b="1" dirty="0" smtClean="0">
                <a:cs typeface="Arial" pitchFamily="34" charset="0"/>
              </a:rPr>
              <a:t>impact III</a:t>
            </a:r>
            <a:endParaRPr lang="en-GB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11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Green investment bank</a:t>
            </a:r>
          </a:p>
          <a:p>
            <a:r>
              <a:rPr lang="en-GB" dirty="0" smtClean="0"/>
              <a:t>New local / regional savings bank(s)</a:t>
            </a:r>
          </a:p>
          <a:p>
            <a:r>
              <a:rPr lang="en-GB" dirty="0" smtClean="0"/>
              <a:t>Complementary currencies</a:t>
            </a:r>
          </a:p>
          <a:p>
            <a:r>
              <a:rPr lang="en-GB" dirty="0"/>
              <a:t>New business models</a:t>
            </a:r>
          </a:p>
          <a:p>
            <a:r>
              <a:rPr lang="en-GB" dirty="0" smtClean="0"/>
              <a:t>Create a local feed in system</a:t>
            </a:r>
          </a:p>
          <a:p>
            <a:r>
              <a:rPr lang="en-GB" dirty="0" smtClean="0"/>
              <a:t>L.E.T.S. </a:t>
            </a:r>
          </a:p>
          <a:p>
            <a:r>
              <a:rPr lang="en-GB" dirty="0" smtClean="0"/>
              <a:t>Crowd funding </a:t>
            </a:r>
          </a:p>
          <a:p>
            <a:r>
              <a:rPr lang="en-GB" dirty="0" smtClean="0"/>
              <a:t>Financial guarantees</a:t>
            </a:r>
          </a:p>
          <a:p>
            <a:r>
              <a:rPr lang="en-GB" dirty="0" smtClean="0"/>
              <a:t>government buying</a:t>
            </a:r>
          </a:p>
          <a:p>
            <a:r>
              <a:rPr lang="en-GB" dirty="0" smtClean="0"/>
              <a:t>Find a:</a:t>
            </a:r>
          </a:p>
          <a:p>
            <a:endParaRPr lang="en-GB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933056"/>
            <a:ext cx="3456384" cy="2300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5452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b="1" dirty="0" smtClean="0"/>
              <a:t>5 The </a:t>
            </a:r>
            <a:r>
              <a:rPr lang="en-GB" b="1" dirty="0"/>
              <a:t>political dimensions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12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>
          <a:xfrm>
            <a:off x="914400" y="1052736"/>
            <a:ext cx="7772400" cy="496706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nl-NL" dirty="0" err="1" smtClean="0"/>
              <a:t>Democracy</a:t>
            </a:r>
            <a:r>
              <a:rPr lang="nl-NL" dirty="0" smtClean="0"/>
              <a:t> </a:t>
            </a:r>
            <a:r>
              <a:rPr lang="nl-NL" dirty="0" err="1" smtClean="0"/>
              <a:t>needs</a:t>
            </a:r>
            <a:r>
              <a:rPr lang="nl-NL" dirty="0" smtClean="0"/>
              <a:t> new </a:t>
            </a:r>
            <a:r>
              <a:rPr lang="nl-NL" dirty="0" err="1" smtClean="0"/>
              <a:t>impulses</a:t>
            </a:r>
            <a:r>
              <a:rPr lang="nl-NL" dirty="0" smtClean="0"/>
              <a:t>;</a:t>
            </a:r>
          </a:p>
          <a:p>
            <a:pPr lvl="0"/>
            <a:r>
              <a:rPr lang="nl-NL" dirty="0" err="1" smtClean="0"/>
              <a:t>Left</a:t>
            </a:r>
            <a:r>
              <a:rPr lang="nl-NL" dirty="0" smtClean="0"/>
              <a:t> </a:t>
            </a:r>
            <a:r>
              <a:rPr lang="nl-NL" dirty="0" smtClean="0"/>
              <a:t>- right </a:t>
            </a:r>
            <a:r>
              <a:rPr lang="nl-NL" dirty="0" err="1" smtClean="0"/>
              <a:t>schemes</a:t>
            </a:r>
            <a:r>
              <a:rPr lang="nl-NL" dirty="0" smtClean="0"/>
              <a:t> are </a:t>
            </a:r>
            <a:r>
              <a:rPr lang="nl-NL" dirty="0" err="1" smtClean="0"/>
              <a:t>changing</a:t>
            </a:r>
            <a:r>
              <a:rPr lang="nl-NL" dirty="0" smtClean="0"/>
              <a:t> </a:t>
            </a:r>
          </a:p>
          <a:p>
            <a:pPr lvl="0"/>
            <a:r>
              <a:rPr lang="nl-NL" dirty="0" err="1" smtClean="0"/>
              <a:t>Delibarative</a:t>
            </a:r>
            <a:r>
              <a:rPr lang="nl-NL" dirty="0" smtClean="0"/>
              <a:t> </a:t>
            </a:r>
            <a:r>
              <a:rPr lang="nl-NL" dirty="0" err="1" smtClean="0"/>
              <a:t>democracy</a:t>
            </a:r>
            <a:r>
              <a:rPr lang="nl-NL" dirty="0" smtClean="0"/>
              <a:t> (Habermas)</a:t>
            </a:r>
          </a:p>
          <a:p>
            <a:pPr marL="0" lvl="0" indent="0">
              <a:buNone/>
            </a:pPr>
            <a:r>
              <a:rPr lang="nl-NL" dirty="0" smtClean="0"/>
              <a:t>For the </a:t>
            </a:r>
            <a:r>
              <a:rPr lang="nl-NL" dirty="0" err="1" smtClean="0"/>
              <a:t>region</a:t>
            </a:r>
            <a:r>
              <a:rPr lang="nl-NL" dirty="0" smtClean="0"/>
              <a:t>:</a:t>
            </a:r>
          </a:p>
          <a:p>
            <a:pPr lvl="0"/>
            <a:r>
              <a:rPr lang="nl-NL" dirty="0" smtClean="0"/>
              <a:t>Direct </a:t>
            </a:r>
            <a:r>
              <a:rPr lang="nl-NL" dirty="0" err="1" smtClean="0"/>
              <a:t>political</a:t>
            </a:r>
            <a:r>
              <a:rPr lang="nl-NL" dirty="0" smtClean="0"/>
              <a:t> </a:t>
            </a:r>
            <a:r>
              <a:rPr lang="nl-NL" dirty="0" err="1" smtClean="0"/>
              <a:t>involvement</a:t>
            </a:r>
            <a:r>
              <a:rPr lang="nl-NL" dirty="0" smtClean="0"/>
              <a:t>. It </a:t>
            </a:r>
            <a:r>
              <a:rPr lang="nl-NL" dirty="0" err="1" smtClean="0"/>
              <a:t>matters</a:t>
            </a:r>
            <a:r>
              <a:rPr lang="nl-NL" dirty="0" smtClean="0"/>
              <a:t> </a:t>
            </a:r>
            <a:r>
              <a:rPr lang="nl-NL" dirty="0" err="1" smtClean="0"/>
              <a:t>what</a:t>
            </a:r>
            <a:r>
              <a:rPr lang="nl-NL" dirty="0" smtClean="0"/>
              <a:t> </a:t>
            </a:r>
            <a:r>
              <a:rPr lang="nl-NL" dirty="0" err="1" smtClean="0"/>
              <a:t>you</a:t>
            </a:r>
            <a:r>
              <a:rPr lang="nl-NL" dirty="0" smtClean="0"/>
              <a:t> do!</a:t>
            </a:r>
          </a:p>
          <a:p>
            <a:pPr lvl="0"/>
            <a:r>
              <a:rPr lang="nl-NL" dirty="0" err="1" smtClean="0"/>
              <a:t>Easier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organise</a:t>
            </a:r>
            <a:r>
              <a:rPr lang="nl-NL" dirty="0" smtClean="0"/>
              <a:t> </a:t>
            </a:r>
            <a:r>
              <a:rPr lang="nl-NL" dirty="0" err="1" smtClean="0"/>
              <a:t>popular</a:t>
            </a:r>
            <a:r>
              <a:rPr lang="nl-NL" dirty="0" smtClean="0"/>
              <a:t> support</a:t>
            </a:r>
          </a:p>
          <a:p>
            <a:pPr lvl="0"/>
            <a:r>
              <a:rPr lang="nl-NL" dirty="0" smtClean="0"/>
              <a:t>Combine </a:t>
            </a:r>
            <a:r>
              <a:rPr lang="nl-NL" dirty="0" err="1" smtClean="0"/>
              <a:t>formal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informal</a:t>
            </a:r>
            <a:r>
              <a:rPr lang="nl-NL" dirty="0" smtClean="0"/>
              <a:t> </a:t>
            </a:r>
            <a:r>
              <a:rPr lang="nl-NL" dirty="0" err="1" smtClean="0"/>
              <a:t>political</a:t>
            </a:r>
            <a:r>
              <a:rPr lang="nl-NL" dirty="0" smtClean="0"/>
              <a:t> actions</a:t>
            </a:r>
          </a:p>
          <a:p>
            <a:r>
              <a:rPr lang="nl-NL" dirty="0" err="1"/>
              <a:t>Round</a:t>
            </a:r>
            <a:r>
              <a:rPr lang="nl-NL" dirty="0"/>
              <a:t> </a:t>
            </a:r>
            <a:r>
              <a:rPr lang="nl-NL" dirty="0" err="1" smtClean="0"/>
              <a:t>tables</a:t>
            </a:r>
            <a:endParaRPr lang="nl-NL" dirty="0" smtClean="0"/>
          </a:p>
          <a:p>
            <a:r>
              <a:rPr lang="nl-NL" dirty="0" smtClean="0"/>
              <a:t>The </a:t>
            </a:r>
            <a:r>
              <a:rPr lang="nl-NL" dirty="0" err="1" smtClean="0"/>
              <a:t>importance</a:t>
            </a:r>
            <a:r>
              <a:rPr lang="nl-NL" dirty="0" smtClean="0"/>
              <a:t> of the 4 E’s (Jackson):</a:t>
            </a:r>
          </a:p>
          <a:p>
            <a:pPr lvl="2"/>
            <a:r>
              <a:rPr lang="nl-NL" dirty="0" err="1" smtClean="0"/>
              <a:t>Enable</a:t>
            </a:r>
            <a:endParaRPr lang="nl-NL" dirty="0" smtClean="0"/>
          </a:p>
          <a:p>
            <a:pPr lvl="2"/>
            <a:r>
              <a:rPr lang="nl-NL" dirty="0" err="1" smtClean="0"/>
              <a:t>encourage</a:t>
            </a:r>
            <a:endParaRPr lang="nl-NL" dirty="0" smtClean="0"/>
          </a:p>
          <a:p>
            <a:pPr lvl="2"/>
            <a:r>
              <a:rPr lang="nl-NL" dirty="0" err="1" smtClean="0"/>
              <a:t>Exemplify</a:t>
            </a:r>
            <a:endParaRPr lang="nl-NL" dirty="0" smtClean="0"/>
          </a:p>
          <a:p>
            <a:pPr lvl="2"/>
            <a:r>
              <a:rPr lang="nl-NL" dirty="0" err="1" smtClean="0"/>
              <a:t>engage</a:t>
            </a:r>
            <a:endParaRPr lang="nl-NL" dirty="0" smtClean="0"/>
          </a:p>
          <a:p>
            <a:pPr lv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06122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Instruments to pursue local resilience </a:t>
            </a:r>
            <a:endParaRPr lang="en-GB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13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Research:</a:t>
            </a:r>
          </a:p>
          <a:p>
            <a:pPr lvl="1"/>
            <a:r>
              <a:rPr lang="en-GB" dirty="0" smtClean="0"/>
              <a:t>Study plans of local government coalitions (and find quotes to use)</a:t>
            </a:r>
          </a:p>
          <a:p>
            <a:pPr lvl="1"/>
            <a:r>
              <a:rPr lang="en-GB" dirty="0" smtClean="0"/>
              <a:t>Study the local social chart (what institutions are the; how do they operate; what are there aims </a:t>
            </a:r>
            <a:r>
              <a:rPr lang="en-GB" dirty="0" err="1" smtClean="0"/>
              <a:t>etc</a:t>
            </a:r>
            <a:r>
              <a:rPr lang="en-GB" dirty="0" smtClean="0"/>
              <a:t>) </a:t>
            </a:r>
          </a:p>
          <a:p>
            <a:pPr lvl="1"/>
            <a:r>
              <a:rPr lang="en-GB" dirty="0" smtClean="0"/>
              <a:t>Describe the necessity for local resilience (local unemployment, food bank, diminishing nature, more social cohesion </a:t>
            </a:r>
            <a:r>
              <a:rPr lang="en-GB" dirty="0" err="1" smtClean="0"/>
              <a:t>etc</a:t>
            </a:r>
            <a:r>
              <a:rPr lang="en-GB" dirty="0" smtClean="0"/>
              <a:t>)</a:t>
            </a:r>
          </a:p>
          <a:p>
            <a:r>
              <a:rPr lang="en-GB" dirty="0" smtClean="0"/>
              <a:t>Actions:</a:t>
            </a:r>
          </a:p>
          <a:p>
            <a:pPr lvl="1"/>
            <a:r>
              <a:rPr lang="en-GB" dirty="0" smtClean="0"/>
              <a:t>Organise local support</a:t>
            </a:r>
          </a:p>
          <a:p>
            <a:pPr lvl="1"/>
            <a:r>
              <a:rPr lang="en-GB" dirty="0" smtClean="0"/>
              <a:t>Measure the local footprint</a:t>
            </a:r>
          </a:p>
          <a:p>
            <a:pPr lvl="1"/>
            <a:r>
              <a:rPr lang="en-GB" dirty="0" smtClean="0"/>
              <a:t>Start a chapter of transition towns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Media strategy</a:t>
            </a:r>
          </a:p>
          <a:p>
            <a:pPr lvl="1"/>
            <a:r>
              <a:rPr lang="en-GB" dirty="0" smtClean="0"/>
              <a:t>New / old media</a:t>
            </a:r>
            <a:endParaRPr lang="en-GB" dirty="0"/>
          </a:p>
        </p:txBody>
      </p:sp>
      <p:pic>
        <p:nvPicPr>
          <p:cNvPr id="5" name="Picture 2" descr="4greeneconom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933056"/>
            <a:ext cx="3221038" cy="239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37581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Local participants in neighbourhood partnerships</a:t>
            </a:r>
            <a:endParaRPr lang="en-GB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14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Provinces / communities (&amp; departments within these structures)</a:t>
            </a:r>
          </a:p>
          <a:p>
            <a:r>
              <a:rPr lang="en-GB" dirty="0" smtClean="0"/>
              <a:t>Local authorities: public transport, public health, education (at all levels), housing agencies (</a:t>
            </a:r>
            <a:r>
              <a:rPr lang="en-GB" dirty="0" err="1" smtClean="0"/>
              <a:t>woningcorporaties</a:t>
            </a:r>
            <a:r>
              <a:rPr lang="en-GB" dirty="0" smtClean="0"/>
              <a:t>), utility companies, museums, </a:t>
            </a:r>
            <a:r>
              <a:rPr lang="en-GB" dirty="0" err="1" smtClean="0"/>
              <a:t>theaters</a:t>
            </a:r>
            <a:r>
              <a:rPr lang="en-GB" dirty="0" smtClean="0"/>
              <a:t> etc.</a:t>
            </a:r>
          </a:p>
          <a:p>
            <a:r>
              <a:rPr lang="en-GB" dirty="0" smtClean="0"/>
              <a:t>Others: NGO’s (nature, landscape, cultural)</a:t>
            </a:r>
          </a:p>
          <a:p>
            <a:r>
              <a:rPr lang="en-GB" dirty="0" smtClean="0"/>
              <a:t>Responsible private corporations</a:t>
            </a:r>
          </a:p>
          <a:p>
            <a:r>
              <a:rPr lang="en-GB" dirty="0" smtClean="0"/>
              <a:t>Cultural &amp; creative industries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76513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Transition</a:t>
            </a:r>
            <a:r>
              <a:rPr lang="nl-NL" dirty="0" smtClean="0"/>
              <a:t> </a:t>
            </a:r>
            <a:r>
              <a:rPr lang="nl-NL" dirty="0" err="1" smtClean="0"/>
              <a:t>cycle</a:t>
            </a:r>
            <a:r>
              <a:rPr lang="nl-NL" dirty="0" smtClean="0"/>
              <a:t>(s)</a:t>
            </a:r>
            <a:endParaRPr lang="nl-NL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15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844824"/>
            <a:ext cx="6192688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975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7772400" cy="720080"/>
          </a:xfrm>
        </p:spPr>
        <p:txBody>
          <a:bodyPr>
            <a:normAutofit/>
          </a:bodyPr>
          <a:lstStyle/>
          <a:p>
            <a:r>
              <a:rPr lang="en-GB" sz="3200" dirty="0"/>
              <a:t>6</a:t>
            </a:r>
            <a:r>
              <a:rPr lang="en-GB" sz="3200" dirty="0" smtClean="0"/>
              <a:t> Creativity &amp; sustainability</a:t>
            </a:r>
            <a:endParaRPr lang="en-GB" sz="3200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16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>
          <a:xfrm>
            <a:off x="914400" y="908720"/>
            <a:ext cx="7772400" cy="5616624"/>
          </a:xfrm>
        </p:spPr>
        <p:txBody>
          <a:bodyPr>
            <a:normAutofit fontScale="77500" lnSpcReduction="20000"/>
          </a:bodyPr>
          <a:lstStyle/>
          <a:p>
            <a:r>
              <a:rPr lang="en-GB" sz="2900" dirty="0" smtClean="0"/>
              <a:t>Creativity &amp; sustainability &amp; transition cycles:</a:t>
            </a:r>
          </a:p>
          <a:p>
            <a:pPr lvl="1"/>
            <a:r>
              <a:rPr lang="en-GB" sz="2900" dirty="0" smtClean="0"/>
              <a:t>Develop new visions, new narratives (video, architecture)</a:t>
            </a:r>
          </a:p>
          <a:p>
            <a:pPr lvl="1"/>
            <a:r>
              <a:rPr lang="en-GB" sz="2900" dirty="0" smtClean="0"/>
              <a:t>(co-) create agenda’s (information sector, theatre)</a:t>
            </a:r>
          </a:p>
          <a:p>
            <a:pPr lvl="1"/>
            <a:r>
              <a:rPr lang="en-GB" sz="2900" dirty="0" err="1" smtClean="0"/>
              <a:t>Reconceptualize</a:t>
            </a:r>
            <a:r>
              <a:rPr lang="en-GB" sz="2900" dirty="0" smtClean="0"/>
              <a:t> design &amp;production processes (design, new form of co-creation)</a:t>
            </a:r>
          </a:p>
          <a:p>
            <a:pPr lvl="1"/>
            <a:r>
              <a:rPr lang="en-GB" sz="2900" dirty="0" smtClean="0"/>
              <a:t>Monitoring &amp;learning processes (film, education)</a:t>
            </a:r>
          </a:p>
          <a:p>
            <a:endParaRPr lang="en-GB" sz="2900" dirty="0" smtClean="0"/>
          </a:p>
          <a:p>
            <a:r>
              <a:rPr lang="en-GB" sz="2900" dirty="0" smtClean="0"/>
              <a:t>Creativity &amp; sustainability experts:</a:t>
            </a:r>
          </a:p>
          <a:p>
            <a:pPr lvl="1"/>
            <a:r>
              <a:rPr lang="en-US" sz="2900" dirty="0"/>
              <a:t>working to reduce the direct footprint of the industries; </a:t>
            </a:r>
            <a:endParaRPr lang="nl-NL" sz="2900" dirty="0"/>
          </a:p>
          <a:p>
            <a:pPr lvl="1"/>
            <a:r>
              <a:rPr lang="en-US" sz="2900" dirty="0"/>
              <a:t>working to enhance the creative persuasion they can have on society and; </a:t>
            </a:r>
            <a:endParaRPr lang="nl-NL" sz="2900" dirty="0"/>
          </a:p>
          <a:p>
            <a:pPr lvl="1"/>
            <a:r>
              <a:rPr lang="en-US" sz="2900" dirty="0"/>
              <a:t>working to promote technology and innovation for sustainability</a:t>
            </a:r>
            <a:r>
              <a:rPr lang="en-US" sz="2900" b="1" dirty="0"/>
              <a:t>. </a:t>
            </a:r>
            <a:endParaRPr lang="nl-NL" sz="2900" dirty="0"/>
          </a:p>
          <a:p>
            <a:pPr lvl="1"/>
            <a:r>
              <a:rPr lang="en-US" sz="2900" dirty="0"/>
              <a:t>working to promote sustainability in the field of education and research</a:t>
            </a:r>
            <a:r>
              <a:rPr lang="en-US" sz="2900" b="1" dirty="0"/>
              <a:t>.</a:t>
            </a:r>
            <a:endParaRPr lang="nl-NL" sz="2900" dirty="0"/>
          </a:p>
          <a:p>
            <a:pPr lvl="1"/>
            <a:r>
              <a:rPr lang="en-US" sz="2900" dirty="0"/>
              <a:t>Promoting sustainability by practicing what you </a:t>
            </a:r>
            <a:r>
              <a:rPr lang="en-US" sz="2900" dirty="0" smtClean="0"/>
              <a:t>preach &amp; preach what you practice</a:t>
            </a:r>
            <a:endParaRPr lang="nl-NL" sz="2900" dirty="0"/>
          </a:p>
          <a:p>
            <a:pPr>
              <a:defRPr/>
            </a:pPr>
            <a:endParaRPr lang="en-US" sz="2900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6752324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Creativity &amp; entrepreneurship</a:t>
            </a:r>
            <a:endParaRPr lang="en-GB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17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sz="2900" dirty="0"/>
              <a:t>Core business of entrepreneurs in the CI (EU EACEA </a:t>
            </a:r>
            <a:r>
              <a:rPr lang="en-US" sz="2900" dirty="0" smtClean="0"/>
              <a:t>report: the entrepreneurial dimension of the </a:t>
            </a:r>
            <a:r>
              <a:rPr lang="en-US" sz="2900" dirty="0" err="1" smtClean="0"/>
              <a:t>cci’s</a:t>
            </a:r>
            <a:r>
              <a:rPr lang="en-US" sz="2900" dirty="0" smtClean="0"/>
              <a:t>, 2010) &amp; </a:t>
            </a:r>
            <a:r>
              <a:rPr lang="en-GB" sz="2700" dirty="0" smtClean="0"/>
              <a:t>entrepreneurial behaviour:</a:t>
            </a:r>
          </a:p>
          <a:p>
            <a:pPr lvl="1">
              <a:defRPr/>
            </a:pPr>
            <a:r>
              <a:rPr lang="en-GB" sz="2900" dirty="0" smtClean="0"/>
              <a:t>Developing </a:t>
            </a:r>
            <a:r>
              <a:rPr lang="en-GB" sz="2900" dirty="0"/>
              <a:t>new and innovative </a:t>
            </a:r>
            <a:r>
              <a:rPr lang="en-GB" sz="2900" dirty="0" smtClean="0"/>
              <a:t>products;</a:t>
            </a:r>
          </a:p>
          <a:p>
            <a:pPr lvl="1">
              <a:defRPr/>
            </a:pPr>
            <a:r>
              <a:rPr lang="en-GB" sz="2900" dirty="0" smtClean="0"/>
              <a:t>Proposing </a:t>
            </a:r>
            <a:r>
              <a:rPr lang="en-GB" sz="2900" dirty="0"/>
              <a:t>new forms of </a:t>
            </a:r>
            <a:r>
              <a:rPr lang="en-GB" sz="2900" dirty="0" smtClean="0"/>
              <a:t>organization;</a:t>
            </a:r>
          </a:p>
          <a:p>
            <a:pPr lvl="1">
              <a:defRPr/>
            </a:pPr>
            <a:r>
              <a:rPr lang="en-GB" sz="2900" dirty="0" smtClean="0"/>
              <a:t>Exploring </a:t>
            </a:r>
            <a:r>
              <a:rPr lang="en-GB" sz="2900" dirty="0"/>
              <a:t>new </a:t>
            </a:r>
            <a:r>
              <a:rPr lang="en-GB" sz="2900" dirty="0" smtClean="0"/>
              <a:t>markets;</a:t>
            </a:r>
          </a:p>
          <a:p>
            <a:pPr lvl="1">
              <a:defRPr/>
            </a:pPr>
            <a:r>
              <a:rPr lang="en-GB" sz="2900" dirty="0" smtClean="0"/>
              <a:t>Introducing </a:t>
            </a:r>
            <a:r>
              <a:rPr lang="en-GB" sz="2900" dirty="0"/>
              <a:t>new production </a:t>
            </a:r>
            <a:r>
              <a:rPr lang="en-GB" sz="2900" dirty="0" smtClean="0"/>
              <a:t>methods;</a:t>
            </a:r>
          </a:p>
          <a:p>
            <a:pPr lvl="1">
              <a:defRPr/>
            </a:pPr>
            <a:r>
              <a:rPr lang="en-GB" sz="2900" dirty="0" smtClean="0"/>
              <a:t>Searching </a:t>
            </a:r>
            <a:r>
              <a:rPr lang="en-GB" sz="2900" dirty="0"/>
              <a:t>for new sources of supplies and materials.</a:t>
            </a:r>
            <a:r>
              <a:rPr lang="en-GB" sz="2900" baseline="30000" dirty="0"/>
              <a:t> </a:t>
            </a:r>
            <a:endParaRPr lang="en-US" sz="29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26324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Creative cities &amp; </a:t>
            </a:r>
            <a:r>
              <a:rPr lang="en-GB" dirty="0" err="1" smtClean="0"/>
              <a:t>creatives</a:t>
            </a:r>
            <a:endParaRPr lang="en-GB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18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Creative </a:t>
            </a:r>
            <a:r>
              <a:rPr lang="en-GB" dirty="0" smtClean="0"/>
              <a:t>city &amp; the </a:t>
            </a:r>
            <a:r>
              <a:rPr lang="en-GB" dirty="0" err="1" smtClean="0"/>
              <a:t>creatives</a:t>
            </a:r>
            <a:r>
              <a:rPr lang="en-GB" dirty="0" smtClean="0"/>
              <a:t>; </a:t>
            </a:r>
            <a:r>
              <a:rPr lang="en-US" dirty="0" smtClean="0"/>
              <a:t>Ray </a:t>
            </a:r>
            <a:r>
              <a:rPr lang="en-US" dirty="0"/>
              <a:t>and </a:t>
            </a:r>
            <a:r>
              <a:rPr lang="en-US" dirty="0" smtClean="0"/>
              <a:t>Anderson values of </a:t>
            </a:r>
            <a:r>
              <a:rPr lang="en-US" dirty="0" err="1" smtClean="0"/>
              <a:t>creatives</a:t>
            </a:r>
            <a:r>
              <a:rPr lang="en-US" dirty="0" smtClean="0"/>
              <a:t>: </a:t>
            </a:r>
            <a:endParaRPr lang="en-US" dirty="0"/>
          </a:p>
          <a:p>
            <a:pPr lvl="1"/>
            <a:r>
              <a:rPr lang="en-US" dirty="0"/>
              <a:t>Authenticity, actions must be consistent with words and beliefs</a:t>
            </a:r>
          </a:p>
          <a:p>
            <a:pPr lvl="1"/>
            <a:r>
              <a:rPr lang="en-US" dirty="0"/>
              <a:t>Engaged action and whole process learning; seeing the world as interwoven and connected</a:t>
            </a:r>
          </a:p>
          <a:p>
            <a:pPr lvl="1"/>
            <a:r>
              <a:rPr lang="en-US" dirty="0"/>
              <a:t>Idealism and activism</a:t>
            </a:r>
          </a:p>
          <a:p>
            <a:pPr lvl="1"/>
            <a:r>
              <a:rPr lang="en-US" dirty="0"/>
              <a:t>Globalism and ecology</a:t>
            </a:r>
          </a:p>
          <a:p>
            <a:pPr lvl="1"/>
            <a:r>
              <a:rPr lang="en-US" dirty="0"/>
              <a:t>The importance of women</a:t>
            </a:r>
          </a:p>
          <a:p>
            <a:pPr lvl="1"/>
            <a:r>
              <a:rPr lang="en-US" dirty="0"/>
              <a:t>Core Cultural </a:t>
            </a:r>
            <a:r>
              <a:rPr lang="en-US" dirty="0" err="1"/>
              <a:t>Creatives</a:t>
            </a:r>
            <a:r>
              <a:rPr lang="en-US" dirty="0"/>
              <a:t> also value altruism, self-actualization, and spirituality.</a:t>
            </a:r>
          </a:p>
          <a:p>
            <a:pPr marL="0" indent="0">
              <a:buNone/>
            </a:pPr>
            <a:endParaRPr lang="en-GB" dirty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70533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Creative </a:t>
            </a:r>
            <a:r>
              <a:rPr lang="nl-NL" dirty="0" err="1" smtClean="0"/>
              <a:t>regions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19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i="1" dirty="0"/>
              <a:t>“Creative region: area with a characteristic &amp; recognizable cultural &amp; creative signature in interaction with a city (of a network of cities) and the surrounding country side”. (Hagoort 2007)</a:t>
            </a:r>
          </a:p>
          <a:p>
            <a:endParaRPr lang="nl-NL" dirty="0" smtClean="0"/>
          </a:p>
          <a:p>
            <a:r>
              <a:rPr lang="en-US" dirty="0" smtClean="0"/>
              <a:t>To stand out as a creative region one needs an ambition (or 2):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Develop new images, a new language for new democratic instruments;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Formulate </a:t>
            </a:r>
            <a:r>
              <a:rPr lang="en-US" smtClean="0"/>
              <a:t>the aesthetics </a:t>
            </a:r>
            <a:r>
              <a:rPr lang="en-US" dirty="0" smtClean="0"/>
              <a:t>of sustainability.</a:t>
            </a:r>
          </a:p>
          <a:p>
            <a:pPr marL="0" indent="0">
              <a:buNone/>
            </a:pPr>
            <a:r>
              <a:rPr lang="en-US" dirty="0" smtClean="0"/>
              <a:t>Apply them to the possible actions mentioned here after.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878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Maastricht Presentation april 16 2012 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2</a:t>
            </a:fld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Short introduction</a:t>
            </a:r>
          </a:p>
          <a:p>
            <a:pPr>
              <a:buFont typeface="+mj-lt"/>
              <a:buAutoNum type="arabicPeriod"/>
            </a:pPr>
            <a:r>
              <a:rPr lang="en-GB" dirty="0" smtClean="0"/>
              <a:t>General societal survey</a:t>
            </a:r>
          </a:p>
          <a:p>
            <a:pPr>
              <a:buFont typeface="+mj-lt"/>
              <a:buAutoNum type="arabicPeriod"/>
            </a:pPr>
            <a:r>
              <a:rPr lang="en-GB" dirty="0" smtClean="0"/>
              <a:t>Sustainability  and / or resilience</a:t>
            </a:r>
          </a:p>
          <a:p>
            <a:pPr>
              <a:buFont typeface="+mj-lt"/>
              <a:buAutoNum type="arabicPeriod"/>
            </a:pPr>
            <a:r>
              <a:rPr lang="en-GB" dirty="0" smtClean="0"/>
              <a:t>The importance of </a:t>
            </a:r>
            <a:r>
              <a:rPr lang="en-GB" dirty="0" smtClean="0"/>
              <a:t>the region</a:t>
            </a:r>
            <a:endParaRPr lang="en-GB" dirty="0" smtClean="0"/>
          </a:p>
          <a:p>
            <a:pPr>
              <a:buFont typeface="+mj-lt"/>
              <a:buAutoNum type="arabicPeriod"/>
            </a:pPr>
            <a:r>
              <a:rPr lang="en-GB" dirty="0" smtClean="0"/>
              <a:t>The economic &amp; financial aspects</a:t>
            </a:r>
          </a:p>
          <a:p>
            <a:pPr>
              <a:buFont typeface="+mj-lt"/>
              <a:buAutoNum type="arabicPeriod"/>
            </a:pPr>
            <a:r>
              <a:rPr lang="en-GB" dirty="0"/>
              <a:t>The political dimensions</a:t>
            </a:r>
          </a:p>
          <a:p>
            <a:pPr>
              <a:buFont typeface="+mj-lt"/>
              <a:buAutoNum type="arabicPeriod"/>
            </a:pPr>
            <a:r>
              <a:rPr lang="en-GB" dirty="0" smtClean="0"/>
              <a:t>Creative cities &amp; creative regions</a:t>
            </a:r>
          </a:p>
          <a:p>
            <a:pPr>
              <a:buFont typeface="+mj-lt"/>
              <a:buAutoNum type="arabicPeriod"/>
            </a:pPr>
            <a:r>
              <a:rPr lang="en-GB" dirty="0" smtClean="0"/>
              <a:t>Possible actions</a:t>
            </a:r>
          </a:p>
        </p:txBody>
      </p:sp>
    </p:spTree>
    <p:extLst>
      <p:ext uri="{BB962C8B-B14F-4D97-AF65-F5344CB8AC3E}">
        <p14:creationId xmlns:p14="http://schemas.microsoft.com/office/powerpoint/2010/main" val="1403256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7 8 Possible </a:t>
            </a:r>
            <a:r>
              <a:rPr lang="en-GB" dirty="0" smtClean="0"/>
              <a:t>actions / projects</a:t>
            </a:r>
            <a:endParaRPr lang="en-GB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20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National parks </a:t>
            </a:r>
            <a:r>
              <a:rPr lang="en-GB" dirty="0" smtClean="0"/>
              <a:t>/national landscapes </a:t>
            </a:r>
          </a:p>
          <a:p>
            <a:r>
              <a:rPr lang="en-GB" dirty="0" smtClean="0"/>
              <a:t>Energy projects </a:t>
            </a:r>
          </a:p>
          <a:p>
            <a:r>
              <a:rPr lang="en-GB" dirty="0" smtClean="0"/>
              <a:t>Green projects (green schools, green cities etc.)</a:t>
            </a:r>
          </a:p>
          <a:p>
            <a:r>
              <a:rPr lang="en-GB" dirty="0" smtClean="0"/>
              <a:t>Traffic projects (e.g. traffic queues)</a:t>
            </a:r>
            <a:endParaRPr lang="en-GB" dirty="0"/>
          </a:p>
          <a:p>
            <a:r>
              <a:rPr lang="en-GB" dirty="0"/>
              <a:t>Regional art lab’s</a:t>
            </a:r>
          </a:p>
          <a:p>
            <a:r>
              <a:rPr lang="en-GB" dirty="0"/>
              <a:t>Establishing resilience </a:t>
            </a:r>
            <a:r>
              <a:rPr lang="en-GB" dirty="0" err="1"/>
              <a:t>centers</a:t>
            </a:r>
            <a:r>
              <a:rPr lang="en-GB" dirty="0"/>
              <a:t> (industrial areas &amp; living areas)</a:t>
            </a:r>
          </a:p>
          <a:p>
            <a:r>
              <a:rPr lang="en-GB" dirty="0"/>
              <a:t>Shrinking population </a:t>
            </a:r>
            <a:r>
              <a:rPr lang="en-GB" dirty="0" smtClean="0"/>
              <a:t>does not imply </a:t>
            </a:r>
            <a:r>
              <a:rPr lang="en-GB" dirty="0"/>
              <a:t>shrinking </a:t>
            </a:r>
            <a:r>
              <a:rPr lang="en-GB" dirty="0" smtClean="0"/>
              <a:t>creativity </a:t>
            </a:r>
            <a:r>
              <a:rPr lang="nl-NL" dirty="0" smtClean="0">
                <a:hlinkClick r:id="rId2"/>
              </a:rPr>
              <a:t>http</a:t>
            </a:r>
            <a:r>
              <a:rPr lang="nl-NL" dirty="0">
                <a:hlinkClick r:id="rId2"/>
              </a:rPr>
              <a:t>://</a:t>
            </a:r>
            <a:r>
              <a:rPr lang="nl-NL" dirty="0" smtClean="0">
                <a:hlinkClick r:id="rId2"/>
              </a:rPr>
              <a:t>provincie.zeeland.nl/milieu_natuur/lvdo/projecten/transities</a:t>
            </a:r>
            <a:endParaRPr lang="nl-NL" dirty="0" smtClean="0"/>
          </a:p>
          <a:p>
            <a:r>
              <a:rPr lang="en-GB" dirty="0" smtClean="0"/>
              <a:t>Educational &amp; research projects.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34699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nl-NL" sz="480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nl-NL" sz="4400" dirty="0" err="1" smtClean="0"/>
              <a:t>Thank</a:t>
            </a:r>
            <a:r>
              <a:rPr lang="nl-NL" sz="4400" dirty="0" smtClean="0"/>
              <a:t> </a:t>
            </a:r>
            <a:r>
              <a:rPr lang="nl-NL" sz="4400" dirty="0" err="1" smtClean="0"/>
              <a:t>you</a:t>
            </a:r>
            <a:r>
              <a:rPr lang="nl-NL" sz="4400" dirty="0" smtClean="0"/>
              <a:t> </a:t>
            </a:r>
            <a:r>
              <a:rPr lang="nl-NL" sz="4400" dirty="0" err="1" smtClean="0"/>
              <a:t>for</a:t>
            </a:r>
            <a:r>
              <a:rPr lang="nl-NL" sz="4400" dirty="0" smtClean="0"/>
              <a:t> </a:t>
            </a:r>
            <a:r>
              <a:rPr lang="nl-NL" sz="4400" dirty="0" err="1" smtClean="0"/>
              <a:t>your</a:t>
            </a:r>
            <a:r>
              <a:rPr lang="nl-NL" sz="4400" dirty="0" smtClean="0"/>
              <a:t>  </a:t>
            </a:r>
            <a:endParaRPr lang="nl-NL" sz="44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21</a:t>
            </a:fld>
            <a:endParaRPr lang="nl-NL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445" y="2060847"/>
            <a:ext cx="4779931" cy="3220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753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1	General </a:t>
            </a:r>
            <a:r>
              <a:rPr lang="en-GB" dirty="0"/>
              <a:t>societal survey</a:t>
            </a:r>
            <a:br>
              <a:rPr lang="en-GB" dirty="0"/>
            </a:b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3</a:t>
            </a:fld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914400" y="980728"/>
            <a:ext cx="7772400" cy="5039072"/>
          </a:xfrm>
        </p:spPr>
        <p:txBody>
          <a:bodyPr/>
          <a:lstStyle/>
          <a:p>
            <a:pPr lvl="1"/>
            <a:r>
              <a:rPr lang="nl-NL" b="1" dirty="0" smtClean="0"/>
              <a:t>Take a </a:t>
            </a:r>
            <a:r>
              <a:rPr lang="nl-NL" b="1" dirty="0" err="1" smtClean="0"/>
              <a:t>car</a:t>
            </a:r>
            <a:r>
              <a:rPr lang="nl-NL" b="1" dirty="0" smtClean="0"/>
              <a:t> &amp; double the speed </a:t>
            </a:r>
            <a:r>
              <a:rPr lang="nl-NL" b="1" dirty="0" err="1" smtClean="0"/>
              <a:t>every</a:t>
            </a:r>
            <a:r>
              <a:rPr lang="nl-NL" b="1" dirty="0" smtClean="0"/>
              <a:t> 30 </a:t>
            </a:r>
            <a:r>
              <a:rPr lang="nl-NL" b="1" dirty="0" err="1" smtClean="0"/>
              <a:t>years</a:t>
            </a:r>
            <a:endParaRPr lang="nl-NL" b="1" dirty="0" smtClean="0"/>
          </a:p>
          <a:p>
            <a:pPr lvl="1"/>
            <a:r>
              <a:rPr lang="nl-NL" b="1" dirty="0" err="1" smtClean="0"/>
              <a:t>Climate</a:t>
            </a:r>
            <a:r>
              <a:rPr lang="nl-NL" b="1" dirty="0" smtClean="0"/>
              <a:t> </a:t>
            </a:r>
            <a:r>
              <a:rPr lang="nl-NL" b="1" dirty="0" err="1" smtClean="0"/>
              <a:t>growing</a:t>
            </a:r>
            <a:r>
              <a:rPr lang="nl-NL" b="1" dirty="0" smtClean="0"/>
              <a:t> </a:t>
            </a:r>
            <a:r>
              <a:rPr lang="nl-NL" b="1" dirty="0" err="1" smtClean="0"/>
              <a:t>urgency</a:t>
            </a:r>
            <a:r>
              <a:rPr lang="nl-NL" b="1" dirty="0" smtClean="0"/>
              <a:t>: </a:t>
            </a:r>
            <a:r>
              <a:rPr lang="nl-NL" b="1" dirty="0" err="1" smtClean="0"/>
              <a:t>waiting</a:t>
            </a:r>
            <a:r>
              <a:rPr lang="nl-NL" b="1" dirty="0" smtClean="0"/>
              <a:t> </a:t>
            </a:r>
            <a:r>
              <a:rPr lang="nl-NL" b="1" dirty="0" err="1" smtClean="0"/>
              <a:t>for</a:t>
            </a:r>
            <a:r>
              <a:rPr lang="nl-NL" b="1" dirty="0" smtClean="0"/>
              <a:t> the </a:t>
            </a:r>
            <a:r>
              <a:rPr lang="nl-NL" b="1" dirty="0" err="1" smtClean="0"/>
              <a:t>tipping</a:t>
            </a:r>
            <a:r>
              <a:rPr lang="nl-NL" b="1" dirty="0" smtClean="0"/>
              <a:t> points</a:t>
            </a:r>
            <a:endParaRPr lang="nl-NL" b="1" dirty="0"/>
          </a:p>
          <a:p>
            <a:pPr lvl="1"/>
            <a:r>
              <a:rPr lang="en-GB" b="1" dirty="0"/>
              <a:t>Trivial politics </a:t>
            </a:r>
            <a:r>
              <a:rPr lang="en-GB" b="1" dirty="0" smtClean="0"/>
              <a:t>: lets give it to the market</a:t>
            </a:r>
            <a:endParaRPr lang="nl-NL" b="1" dirty="0"/>
          </a:p>
          <a:p>
            <a:pPr lvl="1"/>
            <a:r>
              <a:rPr lang="en-GB" b="1" dirty="0" smtClean="0"/>
              <a:t>Cosmopolitism: a threat for those who stay behind</a:t>
            </a:r>
            <a:endParaRPr lang="nl-NL" b="1" dirty="0"/>
          </a:p>
          <a:p>
            <a:pPr lvl="1"/>
            <a:r>
              <a:rPr lang="en-GB" b="1" dirty="0" smtClean="0"/>
              <a:t>Global poverty: </a:t>
            </a:r>
          </a:p>
          <a:p>
            <a:pPr lvl="1"/>
            <a:endParaRPr lang="nl-NL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020408"/>
            <a:ext cx="4824536" cy="3636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7275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2	Sustainability  </a:t>
            </a:r>
            <a:r>
              <a:rPr lang="en-GB" dirty="0"/>
              <a:t>and </a:t>
            </a:r>
            <a:r>
              <a:rPr lang="en-GB" dirty="0" smtClean="0"/>
              <a:t>resilience</a:t>
            </a:r>
            <a:r>
              <a:rPr lang="en-GB" dirty="0"/>
              <a:t/>
            </a:r>
            <a:br>
              <a:rPr lang="en-GB" dirty="0"/>
            </a:b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4</a:t>
            </a:fld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Sustainability : </a:t>
            </a:r>
            <a:r>
              <a:rPr lang="en-US" dirty="0"/>
              <a:t>“Sustainable development is development that meets the needs of the present without compromising the ability of future generations to meet their own needs.” (</a:t>
            </a:r>
            <a:r>
              <a:rPr lang="en-US" dirty="0" err="1"/>
              <a:t>Brundtland</a:t>
            </a:r>
            <a:r>
              <a:rPr lang="en-US" dirty="0"/>
              <a:t> Commission, 1987)</a:t>
            </a:r>
            <a:endParaRPr lang="nl-NL" dirty="0"/>
          </a:p>
          <a:p>
            <a:endParaRPr lang="en-GB" dirty="0" smtClean="0"/>
          </a:p>
          <a:p>
            <a:r>
              <a:rPr lang="nl-NL" dirty="0" smtClean="0"/>
              <a:t>Resilience: the </a:t>
            </a:r>
            <a:r>
              <a:rPr lang="nl-NL" dirty="0" err="1" smtClean="0"/>
              <a:t>ability</a:t>
            </a:r>
            <a:r>
              <a:rPr lang="nl-NL" dirty="0" smtClean="0"/>
              <a:t>  </a:t>
            </a:r>
            <a:r>
              <a:rPr lang="nl-NL" dirty="0" err="1" smtClean="0"/>
              <a:t>to</a:t>
            </a:r>
            <a:r>
              <a:rPr lang="nl-NL" dirty="0" smtClean="0"/>
              <a:t> go on </a:t>
            </a:r>
            <a:r>
              <a:rPr lang="nl-NL" dirty="0" err="1" smtClean="0"/>
              <a:t>functioning</a:t>
            </a:r>
            <a:r>
              <a:rPr lang="nl-NL" dirty="0" smtClean="0"/>
              <a:t>  </a:t>
            </a:r>
            <a:r>
              <a:rPr lang="nl-NL" dirty="0" err="1" smtClean="0"/>
              <a:t>after</a:t>
            </a:r>
            <a:r>
              <a:rPr lang="nl-NL" dirty="0" smtClean="0"/>
              <a:t> a </a:t>
            </a:r>
            <a:r>
              <a:rPr lang="nl-NL" dirty="0" err="1" smtClean="0"/>
              <a:t>disturbance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possibly</a:t>
            </a:r>
            <a:r>
              <a:rPr lang="nl-NL" dirty="0" smtClean="0"/>
              <a:t>  </a:t>
            </a:r>
            <a:r>
              <a:rPr lang="nl-NL" dirty="0" err="1" smtClean="0"/>
              <a:t>regain</a:t>
            </a:r>
            <a:r>
              <a:rPr lang="nl-NL" dirty="0" smtClean="0"/>
              <a:t> the </a:t>
            </a:r>
            <a:r>
              <a:rPr lang="nl-NL" dirty="0" err="1" smtClean="0"/>
              <a:t>original</a:t>
            </a:r>
            <a:r>
              <a:rPr lang="nl-NL" dirty="0" smtClean="0"/>
              <a:t> system </a:t>
            </a:r>
            <a:r>
              <a:rPr lang="en-GB" dirty="0" smtClean="0"/>
              <a:t>strength</a:t>
            </a:r>
            <a:r>
              <a:rPr lang="nl-NL" dirty="0" smtClean="0"/>
              <a:t>. </a:t>
            </a:r>
            <a:r>
              <a:rPr lang="nl-NL" dirty="0" err="1" smtClean="0"/>
              <a:t>This</a:t>
            </a:r>
            <a:r>
              <a:rPr lang="nl-NL" dirty="0" smtClean="0"/>
              <a:t> </a:t>
            </a:r>
            <a:r>
              <a:rPr lang="nl-NL" dirty="0" err="1" smtClean="0"/>
              <a:t>holds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the </a:t>
            </a:r>
            <a:r>
              <a:rPr lang="nl-NL" dirty="0" err="1" smtClean="0"/>
              <a:t>earth</a:t>
            </a:r>
            <a:r>
              <a:rPr lang="nl-NL" dirty="0" smtClean="0"/>
              <a:t>: </a:t>
            </a:r>
            <a:r>
              <a:rPr lang="nl-NL" dirty="0" err="1" smtClean="0"/>
              <a:t>people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nature</a:t>
            </a:r>
            <a:r>
              <a:rPr lang="nl-NL" dirty="0" smtClean="0"/>
              <a:t> </a:t>
            </a:r>
          </a:p>
          <a:p>
            <a:pPr lvl="1"/>
            <a:r>
              <a:rPr lang="nl-NL" dirty="0" err="1" smtClean="0"/>
              <a:t>Economic</a:t>
            </a:r>
            <a:r>
              <a:rPr lang="nl-NL" dirty="0"/>
              <a:t> </a:t>
            </a:r>
            <a:r>
              <a:rPr lang="nl-NL" dirty="0" smtClean="0"/>
              <a:t>crisis:  </a:t>
            </a:r>
            <a:r>
              <a:rPr lang="nl-NL" dirty="0" err="1" smtClean="0"/>
              <a:t>unemployment</a:t>
            </a:r>
            <a:r>
              <a:rPr lang="nl-NL" dirty="0" smtClean="0"/>
              <a:t>, </a:t>
            </a:r>
            <a:r>
              <a:rPr lang="nl-NL" dirty="0" err="1" smtClean="0"/>
              <a:t>income</a:t>
            </a:r>
            <a:r>
              <a:rPr lang="nl-NL" dirty="0" smtClean="0"/>
              <a:t> </a:t>
            </a:r>
            <a:r>
              <a:rPr lang="nl-NL" dirty="0" err="1" smtClean="0"/>
              <a:t>loss</a:t>
            </a:r>
            <a:endParaRPr lang="nl-NL" dirty="0" smtClean="0"/>
          </a:p>
          <a:p>
            <a:pPr lvl="1"/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ecological</a:t>
            </a:r>
            <a:r>
              <a:rPr lang="nl-NL" dirty="0" smtClean="0"/>
              <a:t> crisis: e.g. The Dutch </a:t>
            </a:r>
            <a:r>
              <a:rPr lang="nl-NL" dirty="0" err="1" smtClean="0"/>
              <a:t>ecological</a:t>
            </a:r>
            <a:r>
              <a:rPr lang="nl-NL" dirty="0" smtClean="0"/>
              <a:t> </a:t>
            </a:r>
            <a:r>
              <a:rPr lang="nl-NL" dirty="0" err="1" smtClean="0"/>
              <a:t>main</a:t>
            </a:r>
            <a:r>
              <a:rPr lang="nl-NL" dirty="0" smtClean="0"/>
              <a:t> </a:t>
            </a:r>
            <a:r>
              <a:rPr lang="nl-NL" dirty="0" err="1" smtClean="0"/>
              <a:t>structure</a:t>
            </a:r>
            <a:r>
              <a:rPr lang="nl-NL" dirty="0" smtClean="0"/>
              <a:t> EHS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63138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Resilience involves 3 elements </a:t>
            </a:r>
            <a:endParaRPr lang="en-GB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5</a:t>
            </a:fld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i="1" dirty="0" smtClean="0"/>
              <a:t>The ability to absorb perturbations and still retain a similar function;</a:t>
            </a:r>
          </a:p>
          <a:p>
            <a:r>
              <a:rPr lang="en-GB" i="1" dirty="0" smtClean="0"/>
              <a:t>The ability of self-organisation and the capacity to learn;</a:t>
            </a:r>
          </a:p>
          <a:p>
            <a:r>
              <a:rPr lang="en-GB" i="1" dirty="0" smtClean="0"/>
              <a:t>The ability to change and to adapt</a:t>
            </a:r>
            <a:r>
              <a:rPr lang="en-GB" dirty="0" smtClean="0"/>
              <a:t>. </a:t>
            </a:r>
            <a:r>
              <a:rPr lang="en-GB" dirty="0" smtClean="0"/>
              <a:t>(Monaghan)</a:t>
            </a:r>
            <a:endParaRPr lang="en-GB" dirty="0" smtClean="0"/>
          </a:p>
          <a:p>
            <a:r>
              <a:rPr lang="en-GB" dirty="0" smtClean="0"/>
              <a:t>Hard to make because it involves organisations that are self referential. </a:t>
            </a:r>
          </a:p>
          <a:p>
            <a:r>
              <a:rPr lang="en-GB" dirty="0" smtClean="0"/>
              <a:t>Hard to break because 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of these 3 elements!</a:t>
            </a:r>
          </a:p>
          <a:p>
            <a:r>
              <a:rPr lang="en-GB" dirty="0" smtClean="0"/>
              <a:t>Resilience is a strategy against</a:t>
            </a:r>
          </a:p>
          <a:p>
            <a:pPr marL="0" indent="0">
              <a:buNone/>
            </a:pPr>
            <a:r>
              <a:rPr lang="en-GB" dirty="0"/>
              <a:t>d</a:t>
            </a:r>
            <a:r>
              <a:rPr lang="en-GB" dirty="0" smtClean="0"/>
              <a:t>efragmentation.</a:t>
            </a:r>
            <a:endParaRPr lang="en-GB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Philip </a:t>
            </a:r>
            <a:r>
              <a:rPr lang="nl-NL" dirty="0" err="1" smtClean="0"/>
              <a:t>Monaghan</a:t>
            </a:r>
            <a:r>
              <a:rPr lang="nl-NL" dirty="0" smtClean="0"/>
              <a:t>, How </a:t>
            </a:r>
            <a:r>
              <a:rPr lang="nl-NL" dirty="0" err="1" smtClean="0"/>
              <a:t>Local</a:t>
            </a:r>
            <a:r>
              <a:rPr lang="nl-NL" dirty="0" smtClean="0"/>
              <a:t> Resilience </a:t>
            </a:r>
            <a:r>
              <a:rPr lang="nl-NL" dirty="0" err="1" smtClean="0"/>
              <a:t>Creates</a:t>
            </a:r>
            <a:r>
              <a:rPr lang="nl-NL" dirty="0" smtClean="0"/>
              <a:t> </a:t>
            </a:r>
            <a:r>
              <a:rPr lang="nl-NL" dirty="0" err="1" smtClean="0"/>
              <a:t>Sustaineble</a:t>
            </a:r>
            <a:r>
              <a:rPr lang="nl-NL" dirty="0" smtClean="0"/>
              <a:t> </a:t>
            </a:r>
            <a:r>
              <a:rPr lang="nl-NL" dirty="0" err="1" smtClean="0"/>
              <a:t>Societies</a:t>
            </a:r>
            <a:r>
              <a:rPr lang="nl-NL" dirty="0" smtClean="0"/>
              <a:t>; Hard </a:t>
            </a:r>
            <a:r>
              <a:rPr lang="nl-NL" dirty="0" err="1" smtClean="0"/>
              <a:t>to</a:t>
            </a:r>
            <a:r>
              <a:rPr lang="nl-NL" dirty="0" smtClean="0"/>
              <a:t> make, Hard </a:t>
            </a:r>
            <a:r>
              <a:rPr lang="nl-NL" dirty="0" err="1" smtClean="0"/>
              <a:t>to</a:t>
            </a:r>
            <a:r>
              <a:rPr lang="nl-NL" dirty="0" smtClean="0"/>
              <a:t> break; London 2012</a:t>
            </a: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682228"/>
            <a:ext cx="3333006" cy="2209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2054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3	The </a:t>
            </a:r>
            <a:r>
              <a:rPr lang="en-GB" dirty="0"/>
              <a:t>importance of </a:t>
            </a:r>
            <a:r>
              <a:rPr lang="en-GB" dirty="0" smtClean="0"/>
              <a:t>the region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6</a:t>
            </a:fld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Contributes to a more sustainable &amp; resilient society (slides 9/10)</a:t>
            </a:r>
          </a:p>
          <a:p>
            <a:r>
              <a:rPr lang="en-GB" dirty="0" smtClean="0"/>
              <a:t>Social cohesion &amp; territorial cohesion (EU)</a:t>
            </a:r>
          </a:p>
          <a:p>
            <a:r>
              <a:rPr lang="en-GB" dirty="0" smtClean="0"/>
              <a:t>The subsidiarity principle  (EU)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Organize at the lowest, </a:t>
            </a:r>
            <a:r>
              <a:rPr lang="en-US" dirty="0" smtClean="0"/>
              <a:t>smallest</a:t>
            </a:r>
            <a:r>
              <a:rPr lang="en-US" dirty="0"/>
              <a:t>, </a:t>
            </a:r>
            <a:r>
              <a:rPr lang="en-US" dirty="0" smtClean="0"/>
              <a:t>or </a:t>
            </a:r>
            <a:r>
              <a:rPr lang="en-US" dirty="0"/>
              <a:t>least centralized competent </a:t>
            </a:r>
            <a:r>
              <a:rPr lang="en-US" dirty="0" smtClean="0"/>
              <a:t>authority</a:t>
            </a:r>
            <a:endParaRPr lang="en-GB" dirty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Example: Localism act UK: 5 key measures: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Community rights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Neighbourhood planning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Housing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Empowering cities and other local areas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General power of competence </a:t>
            </a:r>
          </a:p>
          <a:p>
            <a:pPr marL="0" indent="0">
              <a:buNone/>
            </a:pPr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From </a:t>
            </a:r>
            <a:r>
              <a:rPr lang="en-GB" dirty="0"/>
              <a:t>neighbourhood to region: The right size: </a:t>
            </a:r>
            <a:r>
              <a:rPr lang="en-GB" dirty="0" smtClean="0"/>
              <a:t>NEF </a:t>
            </a:r>
            <a:r>
              <a:rPr lang="nl-NL" dirty="0">
                <a:hlinkClick r:id="rId2"/>
              </a:rPr>
              <a:t>http://www.neweconomics.org/</a:t>
            </a:r>
            <a:endParaRPr lang="en-GB" dirty="0"/>
          </a:p>
          <a:p>
            <a:pPr lvl="1">
              <a:buFont typeface="Arial" pitchFamily="34" charset="0"/>
              <a:buChar char="•"/>
            </a:pPr>
            <a:endParaRPr lang="en-GB" dirty="0" smtClean="0"/>
          </a:p>
          <a:p>
            <a:pPr lvl="1">
              <a:buFont typeface="Arial" pitchFamily="34" charset="0"/>
              <a:buChar char="•"/>
            </a:pPr>
            <a:endParaRPr lang="en-GB" dirty="0" smtClean="0"/>
          </a:p>
          <a:p>
            <a:pPr lvl="1">
              <a:buFont typeface="Arial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9010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7</a:t>
            </a:fld>
            <a:endParaRPr lang="nl-NL"/>
          </a:p>
        </p:txBody>
      </p:sp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272827"/>
              </p:ext>
            </p:extLst>
          </p:nvPr>
        </p:nvGraphicFramePr>
        <p:xfrm>
          <a:off x="539552" y="260648"/>
          <a:ext cx="7704856" cy="64087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0301"/>
                <a:gridCol w="1287322"/>
                <a:gridCol w="1298324"/>
                <a:gridCol w="1298324"/>
                <a:gridCol w="1298324"/>
                <a:gridCol w="1312261"/>
              </a:tblGrid>
              <a:tr h="17120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Unit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District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Region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Nation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Continent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Globe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</a:tr>
              <a:tr h="17120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Size (miles)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20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100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500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2000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10,000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</a:tr>
              <a:tr h="327078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Production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Food crops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Building materials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Clothes, textiles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Vehicles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Micro-chips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</a:tr>
              <a:tr h="338565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Cash crops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Processed food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Small machines &amp; components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Electronic systems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Pharma-ceuticals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</a:tr>
              <a:tr h="327078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Housing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Furniture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Electronic devices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Small aircraft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Large aircraft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</a:tr>
              <a:tr h="17120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Hardware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Steel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Ships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</a:tr>
              <a:tr h="498276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Energy (micro-renewables)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700" kern="50">
                          <a:effectLst/>
                        </a:rPr>
                        <a:t>Renewable energy (wind, hydro, solar)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Oil, gas, coal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</a:tr>
              <a:tr h="669992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Energy-efficiency, housing retrofitting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Civil engineering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</a:tr>
              <a:tr h="327078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Books, films, bicycles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</a:tr>
              <a:tr h="498276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Distribution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Fresh food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‘Groceries’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700" kern="50">
                          <a:effectLst/>
                        </a:rPr>
                        <a:t>Bulk commodities, e.g., grain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Oil, gas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</a:tr>
              <a:tr h="327078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Daily supplies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Clothes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Industrial machinery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</a:tr>
              <a:tr h="17120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Books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8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</a:tr>
              <a:tr h="17120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Cars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8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</a:tr>
              <a:tr h="327078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Household appliances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8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</a:tr>
              <a:tr h="17120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Seeds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8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</a:tr>
              <a:tr h="17120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Services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Schooling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Universities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Insurance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Aviation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</a:tr>
              <a:tr h="17120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GP medical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Hospitals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Railways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Shipping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</a:tr>
              <a:tr h="17120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House repair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Public health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News Media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</a:tr>
              <a:tr h="17120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Restaurants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Safety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Telecom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</a:tr>
              <a:tr h="338565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Hotels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700" kern="50">
                          <a:effectLst/>
                        </a:rPr>
                        <a:t>‘High street’ and local banking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Wholesale banking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</a:tr>
              <a:tr h="22571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Waste recycling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Buses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Electricity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</a:tr>
              <a:tr h="225710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Theatre/cinema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8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</a:tr>
              <a:tr h="266227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Water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8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>
                          <a:effectLst/>
                        </a:rPr>
                        <a:t> </a:t>
                      </a:r>
                      <a:endParaRPr lang="nl-NL" sz="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700" kern="50" dirty="0">
                          <a:effectLst/>
                        </a:rPr>
                        <a:t> </a:t>
                      </a:r>
                      <a:endParaRPr lang="nl-NL" sz="800" kern="50" dirty="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45208" marR="4520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4254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8</a:t>
            </a:fld>
            <a:endParaRPr lang="nl-NL"/>
          </a:p>
        </p:txBody>
      </p:sp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0912642"/>
              </p:ext>
            </p:extLst>
          </p:nvPr>
        </p:nvGraphicFramePr>
        <p:xfrm>
          <a:off x="539551" y="332652"/>
          <a:ext cx="8280920" cy="61926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88276"/>
                <a:gridCol w="2960329"/>
                <a:gridCol w="2832315"/>
              </a:tblGrid>
              <a:tr h="386583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 dirty="0">
                          <a:effectLst/>
                        </a:rPr>
                        <a:t>Unit</a:t>
                      </a:r>
                      <a:endParaRPr lang="nl-NL" sz="2800" kern="50" dirty="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>
                          <a:effectLst/>
                        </a:rPr>
                        <a:t>District</a:t>
                      </a:r>
                      <a:endParaRPr lang="nl-NL" sz="2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>
                          <a:effectLst/>
                        </a:rPr>
                        <a:t>Region</a:t>
                      </a:r>
                      <a:endParaRPr lang="nl-NL" sz="2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6583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 dirty="0" err="1">
                          <a:effectLst/>
                        </a:rPr>
                        <a:t>Size</a:t>
                      </a:r>
                      <a:r>
                        <a:rPr lang="nl-NL" sz="2800" kern="50" dirty="0">
                          <a:effectLst/>
                        </a:rPr>
                        <a:t> (</a:t>
                      </a:r>
                      <a:r>
                        <a:rPr lang="nl-NL" sz="2800" kern="50" dirty="0" err="1">
                          <a:effectLst/>
                        </a:rPr>
                        <a:t>miles</a:t>
                      </a:r>
                      <a:r>
                        <a:rPr lang="nl-NL" sz="2800" kern="50" dirty="0">
                          <a:effectLst/>
                        </a:rPr>
                        <a:t>)</a:t>
                      </a:r>
                      <a:endParaRPr lang="nl-NL" sz="2800" kern="50" dirty="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>
                          <a:effectLst/>
                        </a:rPr>
                        <a:t>20</a:t>
                      </a:r>
                      <a:endParaRPr lang="nl-NL" sz="2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>
                          <a:effectLst/>
                        </a:rPr>
                        <a:t>100</a:t>
                      </a:r>
                      <a:endParaRPr lang="nl-NL" sz="2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6583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 dirty="0" err="1">
                          <a:effectLst/>
                        </a:rPr>
                        <a:t>Production</a:t>
                      </a:r>
                      <a:endParaRPr lang="nl-NL" sz="2800" kern="50" dirty="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>
                          <a:effectLst/>
                        </a:rPr>
                        <a:t>Food crops</a:t>
                      </a:r>
                      <a:endParaRPr lang="nl-NL" sz="2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>
                          <a:effectLst/>
                        </a:rPr>
                        <a:t>Building materials</a:t>
                      </a:r>
                      <a:endParaRPr lang="nl-NL" sz="2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6583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 dirty="0">
                          <a:effectLst/>
                        </a:rPr>
                        <a:t> </a:t>
                      </a:r>
                      <a:endParaRPr lang="nl-NL" sz="2800" kern="50" dirty="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>
                          <a:effectLst/>
                        </a:rPr>
                        <a:t>Cash crops</a:t>
                      </a:r>
                      <a:endParaRPr lang="nl-NL" sz="2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>
                          <a:effectLst/>
                        </a:rPr>
                        <a:t>Processed food</a:t>
                      </a:r>
                      <a:endParaRPr lang="nl-NL" sz="2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6583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 dirty="0">
                          <a:effectLst/>
                        </a:rPr>
                        <a:t> </a:t>
                      </a:r>
                      <a:endParaRPr lang="nl-NL" sz="2800" kern="50" dirty="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>
                          <a:effectLst/>
                        </a:rPr>
                        <a:t>Housing</a:t>
                      </a:r>
                      <a:endParaRPr lang="nl-NL" sz="2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>
                          <a:effectLst/>
                        </a:rPr>
                        <a:t>Furniture</a:t>
                      </a:r>
                      <a:endParaRPr lang="nl-NL" sz="2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6583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 dirty="0">
                          <a:effectLst/>
                        </a:rPr>
                        <a:t> </a:t>
                      </a:r>
                      <a:endParaRPr lang="nl-NL" sz="2800" kern="50" dirty="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>
                          <a:effectLst/>
                        </a:rPr>
                        <a:t> </a:t>
                      </a:r>
                      <a:endParaRPr lang="nl-NL" sz="2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>
                          <a:effectLst/>
                        </a:rPr>
                        <a:t>Hardware</a:t>
                      </a:r>
                      <a:endParaRPr lang="nl-NL" sz="2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4757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 dirty="0">
                          <a:effectLst/>
                        </a:rPr>
                        <a:t> </a:t>
                      </a:r>
                      <a:endParaRPr lang="nl-NL" sz="2800" kern="50" dirty="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 dirty="0">
                          <a:effectLst/>
                        </a:rPr>
                        <a:t>Energy </a:t>
                      </a: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nl-NL" sz="2800" kern="50" dirty="0" smtClean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 dirty="0" smtClean="0">
                          <a:effectLst/>
                        </a:rPr>
                        <a:t>(</a:t>
                      </a:r>
                      <a:r>
                        <a:rPr lang="nl-NL" sz="2800" kern="50" dirty="0">
                          <a:effectLst/>
                        </a:rPr>
                        <a:t>micro-</a:t>
                      </a:r>
                      <a:r>
                        <a:rPr lang="nl-NL" sz="2800" kern="50" dirty="0" err="1">
                          <a:effectLst/>
                        </a:rPr>
                        <a:t>renewables</a:t>
                      </a:r>
                      <a:r>
                        <a:rPr lang="nl-NL" sz="2800" kern="50" dirty="0">
                          <a:effectLst/>
                        </a:rPr>
                        <a:t>)</a:t>
                      </a:r>
                      <a:endParaRPr lang="nl-NL" sz="2800" kern="50" dirty="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2800" kern="50" dirty="0">
                          <a:effectLst/>
                        </a:rPr>
                        <a:t>Renewable energy </a:t>
                      </a:r>
                      <a:endParaRPr lang="nl-NL" sz="2800" kern="50" dirty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en-US" sz="2800" kern="50" dirty="0" smtClean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2800" kern="50" dirty="0" smtClean="0">
                          <a:effectLst/>
                        </a:rPr>
                        <a:t>(</a:t>
                      </a:r>
                      <a:r>
                        <a:rPr lang="en-US" sz="2800" kern="50" dirty="0">
                          <a:effectLst/>
                        </a:rPr>
                        <a:t>wind, hydro, solar)</a:t>
                      </a:r>
                      <a:endParaRPr lang="nl-NL" sz="2800" kern="50" dirty="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4757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2800" kern="50">
                          <a:effectLst/>
                        </a:rPr>
                        <a:t> </a:t>
                      </a:r>
                      <a:endParaRPr lang="nl-NL" sz="2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 dirty="0" err="1">
                          <a:effectLst/>
                        </a:rPr>
                        <a:t>Energy-efficiency</a:t>
                      </a:r>
                      <a:r>
                        <a:rPr lang="nl-NL" sz="2800" kern="50" dirty="0">
                          <a:effectLst/>
                        </a:rPr>
                        <a:t>, </a:t>
                      </a:r>
                      <a:endParaRPr lang="nl-NL" sz="2800" kern="50" dirty="0" smtClean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nl-NL" sz="2800" kern="50" dirty="0" smtClean="0">
                        <a:effectLst/>
                      </a:endParaRPr>
                    </a:p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 dirty="0" err="1" smtClean="0">
                          <a:effectLst/>
                        </a:rPr>
                        <a:t>housing</a:t>
                      </a:r>
                      <a:r>
                        <a:rPr lang="nl-NL" sz="2800" kern="50" dirty="0" smtClean="0">
                          <a:effectLst/>
                        </a:rPr>
                        <a:t> </a:t>
                      </a:r>
                      <a:r>
                        <a:rPr lang="nl-NL" sz="2800" kern="50" dirty="0">
                          <a:effectLst/>
                        </a:rPr>
                        <a:t>retrofitting</a:t>
                      </a:r>
                      <a:endParaRPr lang="nl-NL" sz="2800" kern="50" dirty="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>
                          <a:effectLst/>
                        </a:rPr>
                        <a:t> </a:t>
                      </a:r>
                      <a:endParaRPr lang="nl-NL" sz="2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530171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>
                          <a:effectLst/>
                        </a:rPr>
                        <a:t> </a:t>
                      </a:r>
                      <a:endParaRPr lang="nl-NL" sz="2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kern="50">
                          <a:effectLst/>
                        </a:rPr>
                        <a:t> </a:t>
                      </a:r>
                      <a:endParaRPr lang="nl-NL" sz="2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 dirty="0">
                          <a:effectLst/>
                        </a:rPr>
                        <a:t> </a:t>
                      </a:r>
                      <a:endParaRPr lang="nl-NL" sz="2800" kern="50" dirty="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386583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>
                          <a:effectLst/>
                        </a:rPr>
                        <a:t>Distribution</a:t>
                      </a:r>
                      <a:endParaRPr lang="nl-NL" sz="2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>
                          <a:effectLst/>
                        </a:rPr>
                        <a:t>Fresh food</a:t>
                      </a:r>
                      <a:endParaRPr lang="nl-NL" sz="2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 dirty="0">
                          <a:effectLst/>
                        </a:rPr>
                        <a:t>‘</a:t>
                      </a:r>
                      <a:r>
                        <a:rPr lang="nl-NL" sz="2800" kern="50" dirty="0" err="1">
                          <a:effectLst/>
                        </a:rPr>
                        <a:t>Groceries</a:t>
                      </a:r>
                      <a:r>
                        <a:rPr lang="nl-NL" sz="2800" kern="50" dirty="0">
                          <a:effectLst/>
                        </a:rPr>
                        <a:t>’</a:t>
                      </a:r>
                      <a:endParaRPr lang="nl-NL" sz="2800" kern="50" dirty="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6583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>
                          <a:effectLst/>
                        </a:rPr>
                        <a:t> </a:t>
                      </a:r>
                      <a:endParaRPr lang="nl-NL" sz="2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>
                          <a:effectLst/>
                        </a:rPr>
                        <a:t>Daily supplies</a:t>
                      </a:r>
                      <a:endParaRPr lang="nl-NL" sz="2800" kern="5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 dirty="0" err="1">
                          <a:effectLst/>
                        </a:rPr>
                        <a:t>Clothes</a:t>
                      </a:r>
                      <a:endParaRPr lang="nl-NL" sz="2800" kern="50" dirty="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0171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>
                          <a:effectLst/>
                        </a:rPr>
                        <a:t> </a:t>
                      </a:r>
                      <a:endParaRPr lang="nl-NL" sz="2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kern="50">
                          <a:effectLst/>
                        </a:rPr>
                        <a:t> </a:t>
                      </a:r>
                      <a:endParaRPr lang="nl-NL" sz="2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 dirty="0">
                          <a:effectLst/>
                        </a:rPr>
                        <a:t>Books</a:t>
                      </a:r>
                      <a:endParaRPr lang="nl-NL" sz="2800" kern="50" dirty="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0171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>
                          <a:effectLst/>
                        </a:rPr>
                        <a:t> </a:t>
                      </a:r>
                      <a:endParaRPr lang="nl-NL" sz="28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800" kern="50" dirty="0">
                          <a:effectLst/>
                        </a:rPr>
                        <a:t> </a:t>
                      </a:r>
                      <a:endParaRPr lang="nl-NL" sz="2800" kern="50" dirty="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nl-NL" sz="2800" kern="50" dirty="0" err="1">
                          <a:effectLst/>
                        </a:rPr>
                        <a:t>Cars</a:t>
                      </a:r>
                      <a:endParaRPr lang="nl-NL" sz="2800" kern="50" dirty="0">
                        <a:effectLst/>
                        <a:latin typeface="Garamond LightCondensed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5355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FD6B4-4BD3-4DDF-86C4-AF990CADA93E}" type="slidenum">
              <a:rPr lang="nl-NL" smtClean="0"/>
              <a:t>9</a:t>
            </a:fld>
            <a:endParaRPr lang="nl-NL"/>
          </a:p>
        </p:txBody>
      </p:sp>
      <p:sp>
        <p:nvSpPr>
          <p:cNvPr id="3" name="Rechthoek 2"/>
          <p:cNvSpPr/>
          <p:nvPr/>
        </p:nvSpPr>
        <p:spPr>
          <a:xfrm>
            <a:off x="755576" y="335846"/>
            <a:ext cx="820891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cs typeface="Arial" pitchFamily="34" charset="0"/>
              </a:rPr>
              <a:t>4 Economic &amp; financial aspects</a:t>
            </a:r>
          </a:p>
          <a:p>
            <a:r>
              <a:rPr lang="en-US" sz="2400" dirty="0" smtClean="0">
                <a:cs typeface="Arial" pitchFamily="34" charset="0"/>
              </a:rPr>
              <a:t>(SDC, </a:t>
            </a:r>
            <a:r>
              <a:rPr lang="nl-NL" sz="2400" dirty="0">
                <a:hlinkClick r:id="rId2"/>
              </a:rPr>
              <a:t>http://</a:t>
            </a:r>
            <a:r>
              <a:rPr lang="nl-NL" sz="2400" dirty="0" smtClean="0">
                <a:hlinkClick r:id="rId2"/>
              </a:rPr>
              <a:t>www.sd-commission.org.uk/pages/the-future-is-local.html</a:t>
            </a:r>
            <a:r>
              <a:rPr lang="nl-NL" sz="2400" dirty="0" smtClean="0"/>
              <a:t>)</a:t>
            </a:r>
            <a:endParaRPr lang="en-US" sz="2400" dirty="0" smtClean="0">
              <a:cs typeface="Arial" pitchFamily="34" charset="0"/>
            </a:endParaRPr>
          </a:p>
          <a:p>
            <a:r>
              <a:rPr lang="en-US" sz="2400" dirty="0" smtClean="0">
                <a:cs typeface="Arial" pitchFamily="34" charset="0"/>
              </a:rPr>
              <a:t>Area-based retrofit </a:t>
            </a:r>
            <a:r>
              <a:rPr lang="en-US" sz="2400" dirty="0" err="1" smtClean="0">
                <a:cs typeface="Arial" pitchFamily="34" charset="0"/>
              </a:rPr>
              <a:t>programmes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>
                <a:cs typeface="Arial" pitchFamily="34" charset="0"/>
              </a:rPr>
              <a:t>can deliver a host of economic, </a:t>
            </a:r>
            <a:r>
              <a:rPr lang="en-US" sz="2400" dirty="0" smtClean="0">
                <a:cs typeface="Arial" pitchFamily="34" charset="0"/>
              </a:rPr>
              <a:t>environmental and </a:t>
            </a:r>
            <a:r>
              <a:rPr lang="en-US" sz="2400" dirty="0">
                <a:cs typeface="Arial" pitchFamily="34" charset="0"/>
              </a:rPr>
              <a:t>social co-benefits for the same or similar cost outlay</a:t>
            </a:r>
            <a:r>
              <a:rPr lang="en-US" sz="2400" dirty="0" smtClean="0">
                <a:cs typeface="Arial" pitchFamily="34" charset="0"/>
              </a:rPr>
              <a:t>. As </a:t>
            </a:r>
            <a:r>
              <a:rPr lang="en-US" sz="2400" dirty="0">
                <a:cs typeface="Arial" pitchFamily="34" charset="0"/>
              </a:rPr>
              <a:t>detailed in the report these works have the potential to:</a:t>
            </a:r>
          </a:p>
          <a:p>
            <a:r>
              <a:rPr lang="en-GB" sz="2400" b="1" dirty="0">
                <a:cs typeface="Arial" pitchFamily="34" charset="0"/>
              </a:rPr>
              <a:t>• </a:t>
            </a:r>
            <a:r>
              <a:rPr lang="en-GB" sz="2400" dirty="0">
                <a:cs typeface="Arial" pitchFamily="34" charset="0"/>
              </a:rPr>
              <a:t>Reduce carbon emissions</a:t>
            </a:r>
          </a:p>
          <a:p>
            <a:r>
              <a:rPr lang="en-US" sz="2400" b="1" dirty="0">
                <a:cs typeface="Arial" pitchFamily="34" charset="0"/>
              </a:rPr>
              <a:t>• </a:t>
            </a:r>
            <a:r>
              <a:rPr lang="en-US" sz="2400" dirty="0">
                <a:cs typeface="Arial" pitchFamily="34" charset="0"/>
              </a:rPr>
              <a:t>Make efficient use of resources</a:t>
            </a:r>
          </a:p>
          <a:p>
            <a:r>
              <a:rPr lang="en-GB" sz="2400" b="1" dirty="0">
                <a:cs typeface="Arial" pitchFamily="34" charset="0"/>
              </a:rPr>
              <a:t>• </a:t>
            </a:r>
            <a:r>
              <a:rPr lang="en-GB" sz="2400" dirty="0">
                <a:cs typeface="Arial" pitchFamily="34" charset="0"/>
              </a:rPr>
              <a:t>Improve energy security</a:t>
            </a:r>
          </a:p>
          <a:p>
            <a:r>
              <a:rPr lang="en-US" sz="2400" b="1" dirty="0">
                <a:cs typeface="Arial" pitchFamily="34" charset="0"/>
              </a:rPr>
              <a:t>• </a:t>
            </a:r>
            <a:r>
              <a:rPr lang="en-US" sz="2400" dirty="0">
                <a:cs typeface="Arial" pitchFamily="34" charset="0"/>
              </a:rPr>
              <a:t>Make places more resilient to </a:t>
            </a:r>
            <a:r>
              <a:rPr lang="en-US" sz="2400" dirty="0" smtClean="0">
                <a:cs typeface="Arial" pitchFamily="34" charset="0"/>
              </a:rPr>
              <a:t>climate c</a:t>
            </a:r>
            <a:r>
              <a:rPr lang="en-GB" sz="2400" dirty="0" err="1" smtClean="0">
                <a:cs typeface="Arial" pitchFamily="34" charset="0"/>
              </a:rPr>
              <a:t>hange</a:t>
            </a:r>
            <a:endParaRPr lang="en-GB" sz="2400" dirty="0">
              <a:cs typeface="Arial" pitchFamily="34" charset="0"/>
            </a:endParaRPr>
          </a:p>
          <a:p>
            <a:r>
              <a:rPr lang="en-GB" sz="2400" b="1" dirty="0">
                <a:cs typeface="Arial" pitchFamily="34" charset="0"/>
              </a:rPr>
              <a:t>• </a:t>
            </a:r>
            <a:r>
              <a:rPr lang="en-GB" sz="2400" dirty="0">
                <a:cs typeface="Arial" pitchFamily="34" charset="0"/>
              </a:rPr>
              <a:t>Improve biodiversity</a:t>
            </a:r>
          </a:p>
          <a:p>
            <a:r>
              <a:rPr lang="en-GB" sz="2400" b="1" dirty="0">
                <a:cs typeface="Arial" pitchFamily="34" charset="0"/>
              </a:rPr>
              <a:t>• </a:t>
            </a:r>
            <a:r>
              <a:rPr lang="en-GB" sz="2400" dirty="0">
                <a:cs typeface="Arial" pitchFamily="34" charset="0"/>
              </a:rPr>
              <a:t>Create local jobs</a:t>
            </a:r>
          </a:p>
          <a:p>
            <a:r>
              <a:rPr lang="en-GB" sz="2400" b="1" dirty="0">
                <a:cs typeface="Arial" pitchFamily="34" charset="0"/>
              </a:rPr>
              <a:t>• </a:t>
            </a:r>
            <a:r>
              <a:rPr lang="en-GB" sz="2400" dirty="0">
                <a:cs typeface="Arial" pitchFamily="34" charset="0"/>
              </a:rPr>
              <a:t>Strengthen local economies</a:t>
            </a:r>
          </a:p>
          <a:p>
            <a:r>
              <a:rPr lang="en-US" sz="2400" b="1" dirty="0">
                <a:cs typeface="Arial" pitchFamily="34" charset="0"/>
              </a:rPr>
              <a:t>• </a:t>
            </a:r>
            <a:r>
              <a:rPr lang="en-US" sz="2400" dirty="0">
                <a:cs typeface="Arial" pitchFamily="34" charset="0"/>
              </a:rPr>
              <a:t>Improve the quality and value of existing places</a:t>
            </a:r>
          </a:p>
          <a:p>
            <a:r>
              <a:rPr lang="en-GB" sz="2400" b="1" dirty="0">
                <a:cs typeface="Arial" pitchFamily="34" charset="0"/>
              </a:rPr>
              <a:t>• </a:t>
            </a:r>
            <a:r>
              <a:rPr lang="en-GB" sz="2400" dirty="0">
                <a:cs typeface="Arial" pitchFamily="34" charset="0"/>
              </a:rPr>
              <a:t>Reduce fuel poverty</a:t>
            </a:r>
          </a:p>
          <a:p>
            <a:r>
              <a:rPr lang="en-US" sz="2400" b="1" dirty="0">
                <a:cs typeface="Arial" pitchFamily="34" charset="0"/>
              </a:rPr>
              <a:t>• </a:t>
            </a:r>
            <a:r>
              <a:rPr lang="en-US" sz="2400" dirty="0">
                <a:cs typeface="Arial" pitchFamily="34" charset="0"/>
              </a:rPr>
              <a:t>Improve health and reduce health inequalities</a:t>
            </a:r>
          </a:p>
          <a:p>
            <a:r>
              <a:rPr lang="en-US" sz="2400" b="1" dirty="0">
                <a:cs typeface="Arial" pitchFamily="34" charset="0"/>
              </a:rPr>
              <a:t>• </a:t>
            </a:r>
            <a:r>
              <a:rPr lang="en-US" sz="2400" dirty="0">
                <a:cs typeface="Arial" pitchFamily="34" charset="0"/>
              </a:rPr>
              <a:t>Strengthen </a:t>
            </a:r>
            <a:r>
              <a:rPr lang="en-US" sz="2400" dirty="0" smtClean="0">
                <a:cs typeface="Arial" pitchFamily="34" charset="0"/>
              </a:rPr>
              <a:t>communities; improve community </a:t>
            </a:r>
            <a:r>
              <a:rPr lang="en-GB" sz="2400" dirty="0" smtClean="0">
                <a:cs typeface="Arial" pitchFamily="34" charset="0"/>
              </a:rPr>
              <a:t>interaction</a:t>
            </a:r>
            <a:r>
              <a:rPr lang="en-GB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529044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moge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Vermogen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ermogen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591</TotalTime>
  <Words>1295</Words>
  <Application>Microsoft Office PowerPoint</Application>
  <PresentationFormat>Diavoorstelling (4:3)</PresentationFormat>
  <Paragraphs>371</Paragraphs>
  <Slides>21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2" baseType="lpstr">
      <vt:lpstr>Vermogen</vt:lpstr>
      <vt:lpstr>The Future is local</vt:lpstr>
      <vt:lpstr>Maastricht Presentation april 16 2012 </vt:lpstr>
      <vt:lpstr> 1 General societal survey </vt:lpstr>
      <vt:lpstr> 2 Sustainability  and resilience </vt:lpstr>
      <vt:lpstr>Resilience involves 3 elements </vt:lpstr>
      <vt:lpstr> 3 The importance of the region </vt:lpstr>
      <vt:lpstr>PowerPoint-presentatie</vt:lpstr>
      <vt:lpstr>PowerPoint-presentatie</vt:lpstr>
      <vt:lpstr>PowerPoint-presentatie</vt:lpstr>
      <vt:lpstr>Economic &amp; financial impact II</vt:lpstr>
      <vt:lpstr>Economic &amp; financial impact III</vt:lpstr>
      <vt:lpstr> 5 The political dimensions </vt:lpstr>
      <vt:lpstr>Instruments to pursue local resilience </vt:lpstr>
      <vt:lpstr>Local participants in neighbourhood partnerships</vt:lpstr>
      <vt:lpstr>Transition cycle(s)</vt:lpstr>
      <vt:lpstr>6 Creativity &amp; sustainability</vt:lpstr>
      <vt:lpstr>Creativity &amp; entrepreneurship</vt:lpstr>
      <vt:lpstr>Creative cities &amp; creatives</vt:lpstr>
      <vt:lpstr>Creative regions </vt:lpstr>
      <vt:lpstr>7 8 Possible actions / projects</vt:lpstr>
      <vt:lpstr>PowerPoint-presentatie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Future is local</dc:title>
  <dc:creator>John</dc:creator>
  <cp:lastModifiedBy>John</cp:lastModifiedBy>
  <cp:revision>47</cp:revision>
  <cp:lastPrinted>2012-04-10T09:52:14Z</cp:lastPrinted>
  <dcterms:created xsi:type="dcterms:W3CDTF">2012-04-06T12:48:01Z</dcterms:created>
  <dcterms:modified xsi:type="dcterms:W3CDTF">2012-04-15T09:39:43Z</dcterms:modified>
</cp:coreProperties>
</file>