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9" r:id="rId2"/>
    <p:sldId id="260" r:id="rId3"/>
    <p:sldId id="257" r:id="rId4"/>
    <p:sldId id="258" r:id="rId5"/>
    <p:sldId id="261" r:id="rId6"/>
    <p:sldId id="265" r:id="rId7"/>
    <p:sldId id="266" r:id="rId8"/>
    <p:sldId id="264" r:id="rId9"/>
    <p:sldId id="262" r:id="rId10"/>
    <p:sldId id="268" r:id="rId11"/>
    <p:sldId id="263" r:id="rId12"/>
  </p:sldIdLst>
  <p:sldSz cx="9144000" cy="6858000" type="screen4x3"/>
  <p:notesSz cx="6781800"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41451" y="0"/>
            <a:ext cx="2938780" cy="496332"/>
          </a:xfrm>
          <a:prstGeom prst="rect">
            <a:avLst/>
          </a:prstGeom>
        </p:spPr>
        <p:txBody>
          <a:bodyPr vert="horz" lIns="91440" tIns="45720" rIns="91440" bIns="45720" rtlCol="0"/>
          <a:lstStyle>
            <a:lvl1pPr algn="r">
              <a:defRPr sz="1200"/>
            </a:lvl1pPr>
          </a:lstStyle>
          <a:p>
            <a:fld id="{AF1FC5CA-0E45-4B33-8373-9659D34D8FA6}" type="datetimeFigureOut">
              <a:rPr lang="nl-NL" smtClean="0"/>
              <a:t>2-2-2011</a:t>
            </a:fld>
            <a:endParaRPr lang="nl-NL"/>
          </a:p>
        </p:txBody>
      </p:sp>
      <p:sp>
        <p:nvSpPr>
          <p:cNvPr id="4" name="Footer Placeholder 3"/>
          <p:cNvSpPr>
            <a:spLocks noGrp="1"/>
          </p:cNvSpPr>
          <p:nvPr>
            <p:ph type="ftr" sz="quarter" idx="2"/>
          </p:nvPr>
        </p:nvSpPr>
        <p:spPr>
          <a:xfrm>
            <a:off x="0" y="9428583"/>
            <a:ext cx="2938780" cy="496332"/>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41451" y="9428583"/>
            <a:ext cx="2938780" cy="496332"/>
          </a:xfrm>
          <a:prstGeom prst="rect">
            <a:avLst/>
          </a:prstGeom>
        </p:spPr>
        <p:txBody>
          <a:bodyPr vert="horz" lIns="91440" tIns="45720" rIns="91440" bIns="45720" rtlCol="0" anchor="b"/>
          <a:lstStyle>
            <a:lvl1pPr algn="r">
              <a:defRPr sz="1200"/>
            </a:lvl1pPr>
          </a:lstStyle>
          <a:p>
            <a:fld id="{252CC362-71E3-495B-9CDA-FA13C651A41E}" type="slidenum">
              <a:rPr lang="nl-NL" smtClean="0"/>
              <a:t>‹#›</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44C19C90-7E0A-4908-93C0-67A71057F035}" type="datetimeFigureOut">
              <a:rPr lang="nl-NL" smtClean="0"/>
              <a:pPr/>
              <a:t>2-2-2011</a:t>
            </a:fld>
            <a:endParaRPr lang="nl-NL"/>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771BF945-56D1-4BE8-A345-F1F07B225A4F}"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9</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10</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771BF945-56D1-4BE8-A345-F1F07B225A4F}" type="slidenum">
              <a:rPr lang="nl-NL" smtClean="0"/>
              <a:pPr/>
              <a:t>11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B4DDC757-9A43-4353-BC12-59EE3DC6B922}" type="datetimeFigureOut">
              <a:rPr lang="nl-NL" smtClean="0"/>
              <a:pPr/>
              <a:t>2-2-2011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4DDC757-9A43-4353-BC12-59EE3DC6B922}" type="datetimeFigureOut">
              <a:rPr lang="nl-NL" smtClean="0"/>
              <a:pPr/>
              <a:t>2-2-2011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4DDC757-9A43-4353-BC12-59EE3DC6B922}" type="datetimeFigureOut">
              <a:rPr lang="nl-NL" smtClean="0"/>
              <a:pPr/>
              <a:t>2-2-2011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4DDC757-9A43-4353-BC12-59EE3DC6B922}" type="datetimeFigureOut">
              <a:rPr lang="nl-NL" smtClean="0"/>
              <a:pPr/>
              <a:t>2-2-2011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DC757-9A43-4353-BC12-59EE3DC6B922}" type="datetimeFigureOut">
              <a:rPr lang="nl-NL" smtClean="0"/>
              <a:pPr/>
              <a:t>2-2-2011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B4DDC757-9A43-4353-BC12-59EE3DC6B922}" type="datetimeFigureOut">
              <a:rPr lang="nl-NL" smtClean="0"/>
              <a:pPr/>
              <a:t>2-2-2011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B4DDC757-9A43-4353-BC12-59EE3DC6B922}" type="datetimeFigureOut">
              <a:rPr lang="nl-NL" smtClean="0"/>
              <a:pPr/>
              <a:t>2-2-2011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B4DDC757-9A43-4353-BC12-59EE3DC6B922}" type="datetimeFigureOut">
              <a:rPr lang="nl-NL" smtClean="0"/>
              <a:pPr/>
              <a:t>2-2-2011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DC757-9A43-4353-BC12-59EE3DC6B922}" type="datetimeFigureOut">
              <a:rPr lang="nl-NL" smtClean="0"/>
              <a:pPr/>
              <a:t>2-2-2011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DC757-9A43-4353-BC12-59EE3DC6B922}" type="datetimeFigureOut">
              <a:rPr lang="nl-NL" smtClean="0"/>
              <a:pPr/>
              <a:t>2-2-2011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DC757-9A43-4353-BC12-59EE3DC6B922}" type="datetimeFigureOut">
              <a:rPr lang="nl-NL" smtClean="0"/>
              <a:pPr/>
              <a:t>2-2-2011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EBD7B-2EE2-470C-A08F-94516964416E}"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DC757-9A43-4353-BC12-59EE3DC6B922}" type="datetimeFigureOut">
              <a:rPr lang="nl-NL" smtClean="0"/>
              <a:pPr/>
              <a:t>2-2-2011</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EBD7B-2EE2-470C-A08F-94516964416E}"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Opbouw</a:t>
            </a:r>
            <a:endParaRPr lang="nl-NL" dirty="0"/>
          </a:p>
        </p:txBody>
      </p:sp>
      <p:sp>
        <p:nvSpPr>
          <p:cNvPr id="3" name="Content Placeholder 2"/>
          <p:cNvSpPr>
            <a:spLocks noGrp="1"/>
          </p:cNvSpPr>
          <p:nvPr>
            <p:ph idx="1"/>
          </p:nvPr>
        </p:nvSpPr>
        <p:spPr/>
        <p:txBody>
          <a:bodyPr/>
          <a:lstStyle/>
          <a:p>
            <a:pPr>
              <a:buNone/>
            </a:pPr>
            <a:r>
              <a:rPr lang="nl-NL" dirty="0" smtClean="0"/>
              <a:t>1 De MEV van het CPB</a:t>
            </a:r>
          </a:p>
          <a:p>
            <a:pPr marL="514350" indent="-514350">
              <a:buAutoNum type="arabicPlain" startAt="2"/>
            </a:pPr>
            <a:r>
              <a:rPr lang="nl-NL" dirty="0" smtClean="0"/>
              <a:t>De MEV+</a:t>
            </a:r>
          </a:p>
          <a:p>
            <a:pPr marL="514350" indent="-514350">
              <a:buAutoNum type="arabicPlain" startAt="2"/>
            </a:pPr>
            <a:r>
              <a:rPr lang="nl-NL" dirty="0" smtClean="0"/>
              <a:t>Routeplan</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Alinea 1 MEV</a:t>
            </a:r>
            <a:r>
              <a:rPr lang="nl-NL" smtClean="0"/>
              <a:t>+ 2015</a:t>
            </a:r>
            <a:r>
              <a:rPr lang="nl-NL" dirty="0" smtClean="0"/>
              <a:t/>
            </a:r>
            <a:br>
              <a:rPr lang="nl-NL" dirty="0" smtClean="0"/>
            </a:br>
            <a:endParaRPr lang="nl-NL" dirty="0"/>
          </a:p>
        </p:txBody>
      </p:sp>
      <p:sp>
        <p:nvSpPr>
          <p:cNvPr id="3" name="Content Placeholder 2"/>
          <p:cNvSpPr>
            <a:spLocks noGrp="1"/>
          </p:cNvSpPr>
          <p:nvPr>
            <p:ph idx="1"/>
          </p:nvPr>
        </p:nvSpPr>
        <p:spPr/>
        <p:txBody>
          <a:bodyPr>
            <a:normAutofit fontScale="85000" lnSpcReduction="20000"/>
          </a:bodyPr>
          <a:lstStyle/>
          <a:p>
            <a:pPr>
              <a:buNone/>
            </a:pPr>
            <a:r>
              <a:rPr lang="nl-NL" sz="3300" dirty="0" smtClean="0"/>
              <a:t>“De recessie in de wereldeconomie en in Nederland heeft zich sinds 2010 verdiept. De ISEW blijft een licht dalende tendens vertonen, de </a:t>
            </a:r>
            <a:r>
              <a:rPr lang="nl-NL" sz="3300" dirty="0" err="1" smtClean="0"/>
              <a:t>Gini-coëfficient</a:t>
            </a:r>
            <a:r>
              <a:rPr lang="nl-NL" sz="3300" dirty="0" smtClean="0"/>
              <a:t> laat een verdieping van de inkomensongelijkheid zien, en de vergroting van de EV wijst op verdere afname van bestaanszekerheid. Dat weerspiegelt zich in de daling van de leefsituatie index van de Nederlanders met lage en middeninkomens. En dat alles ondanks een lichte stijging van het BBP. Wel is de afstand tussen het DNI en het BBP verkleind, dat wijst op een vermindering van de kosten van verduurzaming van de Nederlandse economie.” </a:t>
            </a:r>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3 Routeplan</a:t>
            </a:r>
            <a:endParaRPr lang="nl-NL" dirty="0"/>
          </a:p>
        </p:txBody>
      </p:sp>
      <p:sp>
        <p:nvSpPr>
          <p:cNvPr id="3" name="Content Placeholder 2"/>
          <p:cNvSpPr>
            <a:spLocks noGrp="1"/>
          </p:cNvSpPr>
          <p:nvPr>
            <p:ph idx="1"/>
          </p:nvPr>
        </p:nvSpPr>
        <p:spPr/>
        <p:txBody>
          <a:bodyPr>
            <a:normAutofit lnSpcReduction="10000"/>
          </a:bodyPr>
          <a:lstStyle/>
          <a:p>
            <a:r>
              <a:rPr lang="nl-NL" dirty="0" smtClean="0"/>
              <a:t>Jaar 1: Uitwerking voorstel; agendasetting (inclusief partners Alliantie en anderen); formuleer </a:t>
            </a:r>
            <a:r>
              <a:rPr lang="nl-NL" dirty="0" err="1" smtClean="0"/>
              <a:t>pilots</a:t>
            </a:r>
            <a:r>
              <a:rPr lang="nl-NL" dirty="0" smtClean="0"/>
              <a:t> voor MEV+</a:t>
            </a:r>
          </a:p>
          <a:p>
            <a:r>
              <a:rPr lang="nl-NL" dirty="0" smtClean="0"/>
              <a:t>Jaar 2: Uitvoering </a:t>
            </a:r>
            <a:r>
              <a:rPr lang="nl-NL" dirty="0" err="1" smtClean="0"/>
              <a:t>pilots</a:t>
            </a:r>
            <a:r>
              <a:rPr lang="nl-NL" dirty="0" smtClean="0"/>
              <a:t>; lobbyen</a:t>
            </a:r>
          </a:p>
          <a:p>
            <a:r>
              <a:rPr lang="nl-NL" dirty="0" smtClean="0"/>
              <a:t>Jaar 3: Ontwikkeling MEV+</a:t>
            </a:r>
          </a:p>
          <a:p>
            <a:r>
              <a:rPr lang="nl-NL" dirty="0" smtClean="0"/>
              <a:t>Jaar 4: Operationalisering in beleidsdoeleinden en programma’s; lobbyen</a:t>
            </a:r>
          </a:p>
          <a:p>
            <a:r>
              <a:rPr lang="nl-NL" dirty="0" smtClean="0"/>
              <a:t>Jaar 5: Start transitieprogramma richting F&amp;G; lobbyen internationaal</a:t>
            </a:r>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cstate="print"/>
          <a:srcRect/>
          <a:stretch>
            <a:fillRect/>
          </a:stretch>
        </p:blipFill>
        <p:spPr bwMode="auto">
          <a:xfrm>
            <a:off x="2014421" y="9000"/>
            <a:ext cx="5115158" cy="684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Alinea 1 MEV 2011</a:t>
            </a:r>
            <a:br>
              <a:rPr lang="nl-NL" dirty="0" smtClean="0"/>
            </a:br>
            <a:endParaRPr lang="nl-NL" dirty="0"/>
          </a:p>
        </p:txBody>
      </p:sp>
      <p:sp>
        <p:nvSpPr>
          <p:cNvPr id="3" name="Content Placeholder 2"/>
          <p:cNvSpPr>
            <a:spLocks noGrp="1"/>
          </p:cNvSpPr>
          <p:nvPr>
            <p:ph idx="1"/>
          </p:nvPr>
        </p:nvSpPr>
        <p:spPr/>
        <p:txBody>
          <a:bodyPr>
            <a:normAutofit fontScale="92500" lnSpcReduction="10000"/>
          </a:bodyPr>
          <a:lstStyle/>
          <a:p>
            <a:pPr>
              <a:buNone/>
            </a:pPr>
            <a:r>
              <a:rPr lang="nl-NL" dirty="0" smtClean="0"/>
              <a:t>“De </a:t>
            </a:r>
            <a:r>
              <a:rPr lang="nl-NL" dirty="0"/>
              <a:t>Nederlandse economie herstelt zich sinds de tweede helft van 2009 van een uitzonderlijk diepe recessie. Het herstel houdt nu al vier kwartalen aan (met positieve </a:t>
            </a:r>
            <a:r>
              <a:rPr lang="nl-NL" dirty="0" err="1" smtClean="0"/>
              <a:t>kwartaal-op-kwartaalgroei</a:t>
            </a:r>
            <a:r>
              <a:rPr lang="nl-NL" dirty="0"/>
              <a:t>), maar is verre van uitbundig. Zie figuur 1.1 (links). Na een krimp van het </a:t>
            </a:r>
            <a:r>
              <a:rPr lang="nl-NL" dirty="0" err="1"/>
              <a:t>bbp</a:t>
            </a:r>
            <a:r>
              <a:rPr lang="nl-NL" dirty="0"/>
              <a:t> met 3,9% in 2009, wordt voor 2010 voor Nederland een economische groei geraamd van 1¾%. In 2011 vertraagt de groei tot 1½%. Deze vooruitzichten wijzen op een gematigd herstel</a:t>
            </a:r>
            <a:r>
              <a:rPr lang="nl-NL" dirty="0" smtClean="0"/>
              <a:t>.”</a:t>
            </a:r>
            <a:endParaRPr lang="nl-NL" dirty="0"/>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Beperkingen BBP analyse</a:t>
            </a:r>
            <a:endParaRPr lang="nl-NL" dirty="0"/>
          </a:p>
        </p:txBody>
      </p:sp>
      <p:sp>
        <p:nvSpPr>
          <p:cNvPr id="3" name="Content Placeholder 2"/>
          <p:cNvSpPr>
            <a:spLocks noGrp="1"/>
          </p:cNvSpPr>
          <p:nvPr>
            <p:ph idx="1"/>
          </p:nvPr>
        </p:nvSpPr>
        <p:spPr/>
        <p:txBody>
          <a:bodyPr>
            <a:normAutofit fontScale="85000" lnSpcReduction="10000"/>
          </a:bodyPr>
          <a:lstStyle/>
          <a:p>
            <a:r>
              <a:rPr lang="nl-NL" dirty="0" smtClean="0"/>
              <a:t>Beperkt zich </a:t>
            </a:r>
            <a:r>
              <a:rPr lang="nl-NL" smtClean="0"/>
              <a:t>tot </a:t>
            </a:r>
            <a:r>
              <a:rPr lang="nl-NL" smtClean="0"/>
              <a:t>geregistreerde en gemonetariseerde</a:t>
            </a:r>
            <a:r>
              <a:rPr lang="nl-NL" dirty="0" smtClean="0"/>
              <a:t> </a:t>
            </a:r>
            <a:r>
              <a:rPr lang="nl-NL" dirty="0" smtClean="0"/>
              <a:t>sector. Dus beperkt economiebegrip.  Waarde gekoppeld aan marktprijzen.</a:t>
            </a:r>
          </a:p>
          <a:p>
            <a:r>
              <a:rPr lang="nl-NL" dirty="0" smtClean="0"/>
              <a:t>Neemt essentiële onderde</a:t>
            </a:r>
            <a:r>
              <a:rPr lang="nl-NL" dirty="0"/>
              <a:t>l</a:t>
            </a:r>
            <a:r>
              <a:rPr lang="nl-NL" dirty="0" smtClean="0"/>
              <a:t>en van de economie niet mee: grijze en zwarte circuit, producties waar geen geldtransactie aan verbonden is (huishouden, vrijwilligerswerk); schades of </a:t>
            </a:r>
            <a:r>
              <a:rPr lang="nl-NL" dirty="0" err="1" smtClean="0"/>
              <a:t>inputs</a:t>
            </a:r>
            <a:r>
              <a:rPr lang="nl-NL" dirty="0" smtClean="0"/>
              <a:t> waar geen geldtransactie aan gekoppeld is (milieuschades, etc.)</a:t>
            </a:r>
          </a:p>
          <a:p>
            <a:r>
              <a:rPr lang="nl-NL" dirty="0" smtClean="0"/>
              <a:t>Waardeert positief wat in feite kosten zijn. </a:t>
            </a:r>
          </a:p>
          <a:p>
            <a:r>
              <a:rPr lang="nl-NL" dirty="0" smtClean="0"/>
              <a:t>Beperkt zicht op “de” crisis.</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smtClean="0"/>
              <a:t>2 Een Duurzame en Solidaire MEV+</a:t>
            </a:r>
            <a:endParaRPr lang="nl-NL" sz="3600" dirty="0"/>
          </a:p>
        </p:txBody>
      </p:sp>
      <p:sp>
        <p:nvSpPr>
          <p:cNvPr id="3" name="Content Placeholder 2"/>
          <p:cNvSpPr>
            <a:spLocks noGrp="1"/>
          </p:cNvSpPr>
          <p:nvPr>
            <p:ph idx="1"/>
          </p:nvPr>
        </p:nvSpPr>
        <p:spPr/>
        <p:txBody>
          <a:bodyPr/>
          <a:lstStyle/>
          <a:p>
            <a:r>
              <a:rPr lang="nl-NL" dirty="0" smtClean="0"/>
              <a:t>Eerdere voorstellen: </a:t>
            </a:r>
            <a:r>
              <a:rPr lang="nl-NL" dirty="0" err="1" smtClean="0"/>
              <a:t>Stiglitz</a:t>
            </a:r>
            <a:r>
              <a:rPr lang="nl-NL" dirty="0" smtClean="0"/>
              <a:t>, </a:t>
            </a:r>
            <a:r>
              <a:rPr lang="nl-NL" dirty="0" err="1" smtClean="0"/>
              <a:t>Barosso</a:t>
            </a:r>
            <a:r>
              <a:rPr lang="nl-NL" dirty="0" smtClean="0"/>
              <a:t>, </a:t>
            </a:r>
            <a:r>
              <a:rPr lang="nl-NL" dirty="0" err="1" smtClean="0"/>
              <a:t>VdV</a:t>
            </a:r>
            <a:endParaRPr lang="nl-NL" dirty="0" smtClean="0"/>
          </a:p>
          <a:p>
            <a:r>
              <a:rPr lang="nl-NL" dirty="0" smtClean="0"/>
              <a:t>Breed economiebegrip (zie bijvoorbeeld Heertje)</a:t>
            </a:r>
          </a:p>
          <a:p>
            <a:r>
              <a:rPr lang="nl-NL" dirty="0" smtClean="0"/>
              <a:t>Alles telt mee</a:t>
            </a:r>
          </a:p>
          <a:p>
            <a:r>
              <a:rPr lang="nl-NL" dirty="0" smtClean="0"/>
              <a:t>Waardering in menswaarden en natuurwaarden (doelen van economisch handelen, en bronnen van bestaan)</a:t>
            </a:r>
          </a:p>
          <a:p>
            <a:r>
              <a:rPr lang="nl-NL" dirty="0" smtClean="0"/>
              <a:t>En ook waardering in geld (inclusief BBP)</a:t>
            </a:r>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3600" dirty="0" smtClean="0"/>
              <a:t>Report by the Commission on the</a:t>
            </a:r>
            <a:r>
              <a:rPr lang="nl-NL" sz="3600" dirty="0" smtClean="0"/>
              <a:t> </a:t>
            </a:r>
            <a:r>
              <a:rPr lang="en-US" sz="3600" dirty="0" smtClean="0"/>
              <a:t>Measurement of Economic</a:t>
            </a:r>
            <a:r>
              <a:rPr lang="nl-NL" sz="3600" dirty="0" smtClean="0"/>
              <a:t> </a:t>
            </a:r>
            <a:r>
              <a:rPr lang="en-US" sz="3600" dirty="0" smtClean="0"/>
              <a:t>Performance and Social Progress</a:t>
            </a:r>
            <a:r>
              <a:rPr lang="nl-NL" dirty="0" smtClean="0"/>
              <a:t/>
            </a:r>
            <a:br>
              <a:rPr lang="nl-NL" dirty="0" smtClean="0"/>
            </a:br>
            <a:endParaRPr lang="nl-NL" dirty="0"/>
          </a:p>
        </p:txBody>
      </p:sp>
      <p:sp>
        <p:nvSpPr>
          <p:cNvPr id="3" name="Content Placeholder 2"/>
          <p:cNvSpPr>
            <a:spLocks noGrp="1"/>
          </p:cNvSpPr>
          <p:nvPr>
            <p:ph idx="1"/>
          </p:nvPr>
        </p:nvSpPr>
        <p:spPr/>
        <p:txBody>
          <a:bodyPr>
            <a:normAutofit fontScale="92500" lnSpcReduction="10000"/>
          </a:bodyPr>
          <a:lstStyle/>
          <a:p>
            <a:pPr>
              <a:buNone/>
            </a:pPr>
            <a:endParaRPr lang="nl-NL" dirty="0" smtClean="0"/>
          </a:p>
          <a:p>
            <a:r>
              <a:rPr lang="en-US" dirty="0" smtClean="0"/>
              <a:t>Professor Joseph E. STIGLITZ, Chair, Columbia University</a:t>
            </a:r>
            <a:endParaRPr lang="nl-NL" dirty="0" smtClean="0"/>
          </a:p>
          <a:p>
            <a:pPr>
              <a:buNone/>
            </a:pPr>
            <a:endParaRPr lang="nl-NL" dirty="0" smtClean="0"/>
          </a:p>
          <a:p>
            <a:r>
              <a:rPr lang="en-US" dirty="0" smtClean="0"/>
              <a:t>Professor </a:t>
            </a:r>
            <a:r>
              <a:rPr lang="en-US" dirty="0" err="1" smtClean="0"/>
              <a:t>Amartya</a:t>
            </a:r>
            <a:r>
              <a:rPr lang="en-US" dirty="0" smtClean="0"/>
              <a:t> SEN, Chair Adviser, Harvard University</a:t>
            </a:r>
            <a:endParaRPr lang="nl-NL" dirty="0" smtClean="0"/>
          </a:p>
          <a:p>
            <a:pPr>
              <a:buNone/>
            </a:pPr>
            <a:endParaRPr lang="nl-NL" dirty="0" smtClean="0"/>
          </a:p>
          <a:p>
            <a:r>
              <a:rPr lang="en-US" dirty="0" smtClean="0"/>
              <a:t>Professor Jean-Paul FITOUSSI, Coordinator of the Commission, IEP</a:t>
            </a:r>
            <a:endParaRPr lang="nl-NL" dirty="0" smtClean="0"/>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COMMISSION OF THE EUROPEAN COMMUNITIES</a:t>
            </a:r>
            <a:r>
              <a:rPr lang="nl-NL" dirty="0" smtClean="0"/>
              <a:t/>
            </a:r>
            <a:br>
              <a:rPr lang="nl-NL" dirty="0" smtClean="0"/>
            </a:br>
            <a:endParaRPr lang="nl-NL" dirty="0"/>
          </a:p>
        </p:txBody>
      </p:sp>
      <p:sp>
        <p:nvSpPr>
          <p:cNvPr id="3" name="Content Placeholder 2"/>
          <p:cNvSpPr>
            <a:spLocks noGrp="1"/>
          </p:cNvSpPr>
          <p:nvPr>
            <p:ph idx="1"/>
          </p:nvPr>
        </p:nvSpPr>
        <p:spPr/>
        <p:txBody>
          <a:bodyPr>
            <a:normAutofit/>
          </a:bodyPr>
          <a:lstStyle/>
          <a:p>
            <a:pPr algn="ctr">
              <a:buNone/>
            </a:pPr>
            <a:r>
              <a:rPr lang="en-US" sz="2800" dirty="0" smtClean="0"/>
              <a:t>COMMUNICATION FROM THE COMMISSION TO THE COUNCIL AND THE</a:t>
            </a:r>
            <a:r>
              <a:rPr lang="nl-NL" sz="2800" dirty="0" smtClean="0"/>
              <a:t> </a:t>
            </a:r>
            <a:r>
              <a:rPr lang="en-US" sz="2800" dirty="0" smtClean="0"/>
              <a:t>EUROPEAN PARLIAMENT</a:t>
            </a:r>
            <a:endParaRPr lang="nl-NL" sz="2800" dirty="0" smtClean="0"/>
          </a:p>
          <a:p>
            <a:pPr>
              <a:buNone/>
            </a:pPr>
            <a:r>
              <a:rPr lang="en-US" b="1" dirty="0" smtClean="0"/>
              <a:t> </a:t>
            </a:r>
            <a:endParaRPr lang="nl-NL" dirty="0" smtClean="0"/>
          </a:p>
          <a:p>
            <a:pPr algn="ctr">
              <a:buNone/>
            </a:pPr>
            <a:r>
              <a:rPr lang="en-US" sz="4000" dirty="0" smtClean="0"/>
              <a:t>GDP and beyond - Measuring progress in a changing world</a:t>
            </a:r>
            <a:endParaRPr lang="nl-NL" sz="4000" dirty="0" smtClean="0"/>
          </a:p>
          <a:p>
            <a:pPr>
              <a:buNone/>
            </a:pP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691640" y="651604"/>
            <a:ext cx="5760720" cy="555479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Voorstellen MEV+</a:t>
            </a:r>
            <a:endParaRPr lang="nl-NL" dirty="0"/>
          </a:p>
        </p:txBody>
      </p:sp>
      <p:sp>
        <p:nvSpPr>
          <p:cNvPr id="3" name="Content Placeholder 2"/>
          <p:cNvSpPr>
            <a:spLocks noGrp="1"/>
          </p:cNvSpPr>
          <p:nvPr>
            <p:ph idx="1"/>
          </p:nvPr>
        </p:nvSpPr>
        <p:spPr/>
        <p:txBody>
          <a:bodyPr>
            <a:normAutofit fontScale="85000" lnSpcReduction="20000"/>
          </a:bodyPr>
          <a:lstStyle/>
          <a:p>
            <a:r>
              <a:rPr lang="nl-NL" dirty="0" smtClean="0"/>
              <a:t>Begin beschrijving en analyse in mens- en natuurwaarden</a:t>
            </a:r>
          </a:p>
          <a:p>
            <a:r>
              <a:rPr lang="nl-NL" dirty="0" smtClean="0"/>
              <a:t>Geef alternatieve indicatoren centrale plek (bijvoorbeeld ISEW, HPI, Gini </a:t>
            </a:r>
            <a:r>
              <a:rPr lang="nl-NL" dirty="0" err="1" smtClean="0"/>
              <a:t>coëfficient</a:t>
            </a:r>
            <a:r>
              <a:rPr lang="nl-NL" dirty="0" smtClean="0"/>
              <a:t>, EV, LPI, DNI, SSI, BOA index)</a:t>
            </a:r>
          </a:p>
          <a:p>
            <a:r>
              <a:rPr lang="nl-NL" dirty="0" smtClean="0"/>
              <a:t>Leg relaties met variabelen uit andere domeinen (bijvoorbeeld gezondheid, onderwijs, Leefsituatie Index)</a:t>
            </a:r>
          </a:p>
          <a:p>
            <a:r>
              <a:rPr lang="nl-NL" dirty="0" smtClean="0"/>
              <a:t>Leg relaties met mondiale ontwikkelingen en repercussies</a:t>
            </a:r>
          </a:p>
          <a:p>
            <a:r>
              <a:rPr lang="nl-NL" dirty="0" smtClean="0"/>
              <a:t>Daarnaast ook vertaling in monetaire termen, inclusief gebruik BBP</a:t>
            </a:r>
            <a:endParaRPr lang="nl-NL"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503</Words>
  <Application>Microsoft Office PowerPoint</Application>
  <PresentationFormat>On-screen Show (4:3)</PresentationFormat>
  <Paragraphs>50</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Opbouw</vt:lpstr>
      <vt:lpstr>Slide 2</vt:lpstr>
      <vt:lpstr>Alinea 1 MEV 2011 </vt:lpstr>
      <vt:lpstr>Beperkingen BBP analyse</vt:lpstr>
      <vt:lpstr>2 Een Duurzame en Solidaire MEV+</vt:lpstr>
      <vt:lpstr> Report by the Commission on the Measurement of Economic Performance and Social Progress </vt:lpstr>
      <vt:lpstr> COMMISSION OF THE EUROPEAN COMMUNITIES </vt:lpstr>
      <vt:lpstr>Slide 8</vt:lpstr>
      <vt:lpstr>Voorstellen MEV+</vt:lpstr>
      <vt:lpstr>Alinea 1 MEV+ 2015 </vt:lpstr>
      <vt:lpstr>3 Routeplan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Keune</dc:creator>
  <cp:lastModifiedBy>Lkeune</cp:lastModifiedBy>
  <cp:revision>34</cp:revision>
  <dcterms:created xsi:type="dcterms:W3CDTF">2011-01-31T18:33:09Z</dcterms:created>
  <dcterms:modified xsi:type="dcterms:W3CDTF">2011-02-02T12:02:23Z</dcterms:modified>
</cp:coreProperties>
</file>